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8" r:id="rId2"/>
    <p:sldId id="280" r:id="rId3"/>
    <p:sldId id="261" r:id="rId4"/>
    <p:sldId id="263" r:id="rId5"/>
    <p:sldId id="265" r:id="rId6"/>
    <p:sldId id="266" r:id="rId7"/>
    <p:sldId id="260" r:id="rId8"/>
    <p:sldId id="267" r:id="rId9"/>
    <p:sldId id="268" r:id="rId10"/>
    <p:sldId id="271" r:id="rId11"/>
    <p:sldId id="272" r:id="rId12"/>
    <p:sldId id="273" r:id="rId13"/>
    <p:sldId id="274" r:id="rId14"/>
    <p:sldId id="275" r:id="rId15"/>
    <p:sldId id="276" r:id="rId16"/>
    <p:sldId id="278" r:id="rId17"/>
    <p:sldId id="281" r:id="rId18"/>
    <p:sldId id="282" r:id="rId19"/>
    <p:sldId id="283" r:id="rId20"/>
    <p:sldId id="285" r:id="rId21"/>
    <p:sldId id="286" r:id="rId22"/>
    <p:sldId id="287" r:id="rId23"/>
    <p:sldId id="277"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D6C66-F54F-4C67-9CEF-85E8DE61E74C}" type="datetimeFigureOut">
              <a:rPr lang="it-IT" smtClean="0"/>
              <a:t>01/04/2018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50EAC-2CC1-4B4F-83A0-7F2431B57F85}" type="slidenum">
              <a:rPr lang="it-IT" smtClean="0"/>
              <a:t>‹N›</a:t>
            </a:fld>
            <a:endParaRPr lang="it-IT"/>
          </a:p>
        </p:txBody>
      </p:sp>
    </p:spTree>
    <p:extLst>
      <p:ext uri="{BB962C8B-B14F-4D97-AF65-F5344CB8AC3E}">
        <p14:creationId xmlns:p14="http://schemas.microsoft.com/office/powerpoint/2010/main" val="419665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402407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10</a:t>
            </a:fld>
            <a:endParaRPr lang="it-IT">
              <a:solidFill>
                <a:prstClr val="black"/>
              </a:solidFill>
            </a:endParaRPr>
          </a:p>
        </p:txBody>
      </p:sp>
    </p:spTree>
    <p:extLst>
      <p:ext uri="{BB962C8B-B14F-4D97-AF65-F5344CB8AC3E}">
        <p14:creationId xmlns:p14="http://schemas.microsoft.com/office/powerpoint/2010/main" val="352673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350324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val="16684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13</a:t>
            </a:fld>
            <a:endParaRPr lang="it-IT">
              <a:solidFill>
                <a:prstClr val="black"/>
              </a:solidFill>
            </a:endParaRPr>
          </a:p>
        </p:txBody>
      </p:sp>
    </p:spTree>
    <p:extLst>
      <p:ext uri="{BB962C8B-B14F-4D97-AF65-F5344CB8AC3E}">
        <p14:creationId xmlns:p14="http://schemas.microsoft.com/office/powerpoint/2010/main" val="59719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14</a:t>
            </a:fld>
            <a:endParaRPr lang="it-IT">
              <a:solidFill>
                <a:prstClr val="black"/>
              </a:solidFill>
            </a:endParaRPr>
          </a:p>
        </p:txBody>
      </p:sp>
    </p:spTree>
    <p:extLst>
      <p:ext uri="{BB962C8B-B14F-4D97-AF65-F5344CB8AC3E}">
        <p14:creationId xmlns:p14="http://schemas.microsoft.com/office/powerpoint/2010/main" val="95379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15</a:t>
            </a:fld>
            <a:endParaRPr lang="it-IT">
              <a:solidFill>
                <a:prstClr val="black"/>
              </a:solidFill>
            </a:endParaRPr>
          </a:p>
        </p:txBody>
      </p:sp>
    </p:spTree>
    <p:extLst>
      <p:ext uri="{BB962C8B-B14F-4D97-AF65-F5344CB8AC3E}">
        <p14:creationId xmlns:p14="http://schemas.microsoft.com/office/powerpoint/2010/main" val="43147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16</a:t>
            </a:fld>
            <a:endParaRPr lang="it-IT">
              <a:solidFill>
                <a:prstClr val="black"/>
              </a:solidFill>
            </a:endParaRPr>
          </a:p>
        </p:txBody>
      </p:sp>
    </p:spTree>
    <p:extLst>
      <p:ext uri="{BB962C8B-B14F-4D97-AF65-F5344CB8AC3E}">
        <p14:creationId xmlns:p14="http://schemas.microsoft.com/office/powerpoint/2010/main" val="207260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17</a:t>
            </a:fld>
            <a:endParaRPr lang="it-IT">
              <a:solidFill>
                <a:prstClr val="black"/>
              </a:solidFill>
            </a:endParaRPr>
          </a:p>
        </p:txBody>
      </p:sp>
    </p:spTree>
    <p:extLst>
      <p:ext uri="{BB962C8B-B14F-4D97-AF65-F5344CB8AC3E}">
        <p14:creationId xmlns:p14="http://schemas.microsoft.com/office/powerpoint/2010/main" val="89838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18</a:t>
            </a:fld>
            <a:endParaRPr lang="it-IT">
              <a:solidFill>
                <a:prstClr val="black"/>
              </a:solidFill>
            </a:endParaRPr>
          </a:p>
        </p:txBody>
      </p:sp>
    </p:spTree>
    <p:extLst>
      <p:ext uri="{BB962C8B-B14F-4D97-AF65-F5344CB8AC3E}">
        <p14:creationId xmlns:p14="http://schemas.microsoft.com/office/powerpoint/2010/main" val="2489639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19</a:t>
            </a:fld>
            <a:endParaRPr lang="it-IT">
              <a:solidFill>
                <a:prstClr val="black"/>
              </a:solidFill>
            </a:endParaRPr>
          </a:p>
        </p:txBody>
      </p:sp>
    </p:spTree>
    <p:extLst>
      <p:ext uri="{BB962C8B-B14F-4D97-AF65-F5344CB8AC3E}">
        <p14:creationId xmlns:p14="http://schemas.microsoft.com/office/powerpoint/2010/main" val="313773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4026869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20</a:t>
            </a:fld>
            <a:endParaRPr lang="it-IT">
              <a:solidFill>
                <a:prstClr val="black"/>
              </a:solidFill>
            </a:endParaRPr>
          </a:p>
        </p:txBody>
      </p:sp>
    </p:spTree>
    <p:extLst>
      <p:ext uri="{BB962C8B-B14F-4D97-AF65-F5344CB8AC3E}">
        <p14:creationId xmlns:p14="http://schemas.microsoft.com/office/powerpoint/2010/main" val="365916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21</a:t>
            </a:fld>
            <a:endParaRPr lang="it-IT">
              <a:solidFill>
                <a:prstClr val="black"/>
              </a:solidFill>
            </a:endParaRPr>
          </a:p>
        </p:txBody>
      </p:sp>
    </p:spTree>
    <p:extLst>
      <p:ext uri="{BB962C8B-B14F-4D97-AF65-F5344CB8AC3E}">
        <p14:creationId xmlns:p14="http://schemas.microsoft.com/office/powerpoint/2010/main" val="22049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22</a:t>
            </a:fld>
            <a:endParaRPr lang="it-IT">
              <a:solidFill>
                <a:prstClr val="black"/>
              </a:solidFill>
            </a:endParaRPr>
          </a:p>
        </p:txBody>
      </p:sp>
    </p:spTree>
    <p:extLst>
      <p:ext uri="{BB962C8B-B14F-4D97-AF65-F5344CB8AC3E}">
        <p14:creationId xmlns:p14="http://schemas.microsoft.com/office/powerpoint/2010/main" val="321631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282733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230739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160378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211261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7</a:t>
            </a:fld>
            <a:endParaRPr lang="it-IT">
              <a:solidFill>
                <a:prstClr val="black"/>
              </a:solidFill>
            </a:endParaRPr>
          </a:p>
        </p:txBody>
      </p:sp>
    </p:spTree>
    <p:extLst>
      <p:ext uri="{BB962C8B-B14F-4D97-AF65-F5344CB8AC3E}">
        <p14:creationId xmlns:p14="http://schemas.microsoft.com/office/powerpoint/2010/main" val="162390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340937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241598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314A64F-1380-4F1F-A7F5-3C828A50279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73381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3D9823C-2DB0-44DB-BBB4-475266ACC4E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2955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86800" y="609600"/>
            <a:ext cx="25908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914400" y="609600"/>
            <a:ext cx="75692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AA89B1A-627D-4502-9FBB-FAE6CD6E93C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92780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D7F69ED-233C-42AD-8BE3-20CE1664422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86262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029347E-321F-45BC-921E-F10D270CF40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913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F758CE2-C6B0-431E-8D87-B393FE795C2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7147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95012AB6-67BB-4C2E-8C35-409CB5EB775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9096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C6CD8E48-4B82-4AF7-A837-387FDC1A5D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1924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940A48E7-ABC4-4FEC-A7A1-ADA99396984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401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F5EF9F20-AFB3-45F7-9630-81B8A744B7CE}"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0468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C9CEB8B1-8C28-4824-87C8-F15296D62C8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4743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B65895C4-C1E5-41D2-97BF-8060FB112067}" type="slidenum">
              <a:rPr lang="en-US">
                <a:solidFill>
                  <a:srgbClr val="000000"/>
                </a:solidFill>
              </a:rPr>
              <a:pPr eaLnBrk="0" fontAlgn="base" hangingPunct="0">
                <a:spcBef>
                  <a:spcPct val="0"/>
                </a:spcBef>
                <a:spcAft>
                  <a:spcPct val="0"/>
                </a:spcAft>
              </a:pPr>
              <a:t>‹N›</a:t>
            </a:fld>
            <a:endParaRPr lang="en-US">
              <a:solidFill>
                <a:srgbClr val="000000"/>
              </a:solidFill>
            </a:endParaRPr>
          </a:p>
        </p:txBody>
      </p:sp>
    </p:spTree>
    <p:extLst>
      <p:ext uri="{BB962C8B-B14F-4D97-AF65-F5344CB8AC3E}">
        <p14:creationId xmlns:p14="http://schemas.microsoft.com/office/powerpoint/2010/main" val="430915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rte.rai.it/articoli/larte-americana-prima-dellavanguardia-1930-1950/5351/default.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arte.rai.it/articoli/larte-americana-prima-dellavanguardia-1930-1950/5351/default.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uySkIhDcX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FFFFFF">
                    <a:lumMod val="50000"/>
                  </a:srgbClr>
                </a:solidFill>
                <a:latin typeface="Calibri" charset="0"/>
              </a:rPr>
              <a:t>   Arte Americana 1930-50 </a:t>
            </a:r>
            <a:r>
              <a:rPr lang="it-IT" sz="1400" b="1" dirty="0">
                <a:solidFill>
                  <a:srgbClr val="FFFFFF">
                    <a:lumMod val="50000"/>
                  </a:srgbClr>
                </a:solidFill>
                <a:latin typeface="Calibri" charset="0"/>
              </a:rPr>
              <a:t>				                      		                                       </a:t>
            </a:r>
            <a:r>
              <a:rPr lang="it-IT" sz="1400" b="1" dirty="0" smtClean="0">
                <a:solidFill>
                  <a:srgbClr val="FFFFFF">
                    <a:lumMod val="50000"/>
                  </a:srgbClr>
                </a:solidFill>
                <a:latin typeface="Calibri" charset="0"/>
              </a:rPr>
              <a:t> </a:t>
            </a:r>
            <a:endParaRPr lang="it-IT" sz="1400" b="1" dirty="0">
              <a:solidFill>
                <a:srgbClr val="FFFFFF">
                  <a:lumMod val="50000"/>
                </a:srgbClr>
              </a:solidFill>
              <a:latin typeface="Calibri" charset="0"/>
            </a:endParaRPr>
          </a:p>
        </p:txBody>
      </p:sp>
      <p:sp>
        <p:nvSpPr>
          <p:cNvPr id="4" name="CasellaDiTesto 3"/>
          <p:cNvSpPr txBox="1"/>
          <p:nvPr/>
        </p:nvSpPr>
        <p:spPr>
          <a:xfrm>
            <a:off x="1847528" y="453556"/>
            <a:ext cx="7632848" cy="707886"/>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4000" b="1" dirty="0" smtClean="0">
                <a:solidFill>
                  <a:srgbClr val="000000"/>
                </a:solidFill>
                <a:latin typeface="Calibri Light" panose="020F0302020204030204" pitchFamily="34" charset="0"/>
                <a:cs typeface="Calibri Light" panose="020F0302020204030204" pitchFamily="34" charset="0"/>
              </a:rPr>
              <a:t>ARTE AMERICANA 1930-1950 </a:t>
            </a:r>
            <a:endParaRPr lang="it-IT" sz="40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775521" y="1412776"/>
            <a:ext cx="8280920" cy="461665"/>
          </a:xfrm>
          <a:prstGeom prst="rect">
            <a:avLst/>
          </a:prstGeom>
          <a:noFill/>
        </p:spPr>
        <p:txBody>
          <a:bodyPr wrap="square" rtlCol="0">
            <a:spAutoFit/>
          </a:bodyPr>
          <a:lstStyle/>
          <a:p>
            <a:pPr eaLnBrk="0" fontAlgn="base" hangingPunct="0">
              <a:spcBef>
                <a:spcPct val="0"/>
              </a:spcBef>
              <a:spcAft>
                <a:spcPct val="0"/>
              </a:spcAft>
            </a:pPr>
            <a:endParaRPr lang="it-IT" sz="2400" dirty="0">
              <a:solidFill>
                <a:srgbClr val="000000"/>
              </a:solidFill>
              <a:latin typeface="Calibri" panose="020F0502020204030204" pitchFamily="34" charset="0"/>
              <a:cs typeface="Calibri" panose="020F0502020204030204" pitchFamily="34" charset="0"/>
            </a:endParaRPr>
          </a:p>
        </p:txBody>
      </p:sp>
      <p:sp>
        <p:nvSpPr>
          <p:cNvPr id="13" name="CasellaDiTesto 12"/>
          <p:cNvSpPr txBox="1"/>
          <p:nvPr/>
        </p:nvSpPr>
        <p:spPr>
          <a:xfrm>
            <a:off x="5950039" y="3013081"/>
            <a:ext cx="4250417" cy="276999"/>
          </a:xfrm>
          <a:prstGeom prst="rect">
            <a:avLst/>
          </a:prstGeom>
          <a:noFill/>
        </p:spPr>
        <p:txBody>
          <a:bodyPr wrap="square" rtlCol="0">
            <a:spAutoFit/>
          </a:bodyPr>
          <a:lstStyle/>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8010" y="1281806"/>
            <a:ext cx="6621596" cy="493194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9375819" y="1571223"/>
            <a:ext cx="2253803" cy="2031325"/>
          </a:xfrm>
          <a:prstGeom prst="rect">
            <a:avLst/>
          </a:prstGeom>
          <a:noFill/>
        </p:spPr>
        <p:txBody>
          <a:bodyPr wrap="square" rtlCol="0">
            <a:spAutoFit/>
          </a:bodyPr>
          <a:lstStyle/>
          <a:p>
            <a:r>
              <a:rPr lang="it-IT" i="1" dirty="0">
                <a:latin typeface="Calibri" panose="020F0502020204030204" pitchFamily="34" charset="0"/>
                <a:cs typeface="Calibri" panose="020F0502020204030204" pitchFamily="34" charset="0"/>
              </a:rPr>
              <a:t>Da: Arte americana 1930-50. Arte americana prima dell'avanguardia</a:t>
            </a:r>
            <a:r>
              <a:rPr lang="it-IT" i="1" dirty="0" smtClean="0">
                <a:latin typeface="Calibri" panose="020F0502020204030204" pitchFamily="34" charset="0"/>
                <a:cs typeface="Calibri" panose="020F0502020204030204" pitchFamily="34" charset="0"/>
              </a:rPr>
              <a:t>.</a:t>
            </a:r>
          </a:p>
          <a:p>
            <a:endParaRPr lang="it-IT" i="1" dirty="0">
              <a:latin typeface="Calibri" panose="020F0502020204030204" pitchFamily="34" charset="0"/>
              <a:cs typeface="Calibri" panose="020F0502020204030204" pitchFamily="34" charset="0"/>
            </a:endParaRPr>
          </a:p>
          <a:p>
            <a:endParaRPr lang="it-IT" i="1" dirty="0" smtClean="0">
              <a:latin typeface="Calibri" panose="020F0502020204030204" pitchFamily="34" charset="0"/>
              <a:cs typeface="Calibri" panose="020F0502020204030204" pitchFamily="34" charset="0"/>
            </a:endParaRPr>
          </a:p>
          <a:p>
            <a:r>
              <a:rPr lang="it-IT" dirty="0" smtClean="0">
                <a:hlinkClick r:id="rId4"/>
              </a:rPr>
              <a:t>Guarda il video</a:t>
            </a:r>
            <a:endParaRPr lang="it-IT" dirty="0"/>
          </a:p>
        </p:txBody>
      </p:sp>
      <p:sp>
        <p:nvSpPr>
          <p:cNvPr id="3" name="Freccia in giù 2"/>
          <p:cNvSpPr/>
          <p:nvPr/>
        </p:nvSpPr>
        <p:spPr bwMode="auto">
          <a:xfrm>
            <a:off x="10200456" y="2807594"/>
            <a:ext cx="467544" cy="36060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3242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b="1" dirty="0" smtClean="0">
                <a:solidFill>
                  <a:srgbClr val="000000"/>
                </a:solidFill>
                <a:latin typeface="Calibri Light" panose="020F0302020204030204" pitchFamily="34" charset="0"/>
                <a:cs typeface="Calibri Light" panose="020F0302020204030204" pitchFamily="34" charset="0"/>
              </a:rPr>
              <a:t>Louis Guglielmi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524000" y="915221"/>
            <a:ext cx="6113172" cy="954107"/>
          </a:xfrm>
          <a:prstGeom prst="rect">
            <a:avLst/>
          </a:prstGeom>
          <a:noFill/>
        </p:spPr>
        <p:txBody>
          <a:bodyPr wrap="square" rtlCol="0">
            <a:spAutoFit/>
          </a:bodyPr>
          <a:lstStyle/>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Guglielmi rappresenta l’incubo della vita urbana con un titolo davvero emblematico </a:t>
            </a:r>
            <a:r>
              <a:rPr lang="it-IT" sz="1400" i="1" dirty="0" smtClean="0">
                <a:solidFill>
                  <a:srgbClr val="000000"/>
                </a:solidFill>
                <a:latin typeface="Calibri" panose="020F0502020204030204" pitchFamily="34" charset="0"/>
                <a:cs typeface="Calibri" panose="020F0502020204030204" pitchFamily="34" charset="0"/>
              </a:rPr>
              <a:t>«Un terzo della Nazione», </a:t>
            </a:r>
            <a:r>
              <a:rPr lang="it-IT" sz="1400" dirty="0" smtClean="0">
                <a:solidFill>
                  <a:srgbClr val="000000"/>
                </a:solidFill>
                <a:latin typeface="Calibri" panose="020F0502020204030204" pitchFamily="34" charset="0"/>
                <a:cs typeface="Calibri" panose="020F0502020204030204" pitchFamily="34" charset="0"/>
              </a:rPr>
              <a:t>la frase con cui Roosevelt aveva definito la massa di diseredati che affollavano gli stati uniti. Un terzo della nazione ha fame, era l’efficace slogan del presidente per lanciare il New Deal.</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2101695"/>
            <a:ext cx="4894185" cy="3974079"/>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818" y="787912"/>
            <a:ext cx="3936642" cy="5281788"/>
          </a:xfrm>
          <a:prstGeom prst="rect">
            <a:avLst/>
          </a:prstGeom>
        </p:spPr>
      </p:pic>
    </p:spTree>
    <p:extLst>
      <p:ext uri="{BB962C8B-B14F-4D97-AF65-F5344CB8AC3E}">
        <p14:creationId xmlns:p14="http://schemas.microsoft.com/office/powerpoint/2010/main" val="13893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I </a:t>
            </a:r>
            <a:r>
              <a:rPr lang="it-IT" sz="2400" b="1" dirty="0" err="1" smtClean="0">
                <a:solidFill>
                  <a:srgbClr val="000000"/>
                </a:solidFill>
                <a:latin typeface="Calibri Light" panose="020F0302020204030204" pitchFamily="34" charset="0"/>
                <a:cs typeface="Calibri Light" panose="020F0302020204030204" pitchFamily="34" charset="0"/>
              </a:rPr>
              <a:t>Precisionisti</a:t>
            </a:r>
            <a:r>
              <a:rPr lang="it-IT" sz="2400" b="1" dirty="0" smtClean="0">
                <a:solidFill>
                  <a:srgbClr val="000000"/>
                </a:solidFill>
                <a:latin typeface="Calibri Light" panose="020F0302020204030204" pitchFamily="34" charset="0"/>
                <a:cs typeface="Calibri Light" panose="020F0302020204030204" pitchFamily="34" charset="0"/>
              </a:rPr>
              <a:t>: Charles </a:t>
            </a:r>
            <a:r>
              <a:rPr lang="it-IT" sz="2400" b="1" dirty="0" err="1" smtClean="0">
                <a:solidFill>
                  <a:srgbClr val="000000"/>
                </a:solidFill>
                <a:latin typeface="Calibri Light" panose="020F0302020204030204" pitchFamily="34" charset="0"/>
                <a:cs typeface="Calibri Light" panose="020F0302020204030204" pitchFamily="34" charset="0"/>
              </a:rPr>
              <a:t>Sheeler</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769567" y="1186433"/>
            <a:ext cx="7189577" cy="738664"/>
          </a:xfrm>
          <a:prstGeom prst="rect">
            <a:avLst/>
          </a:prstGeom>
          <a:noFill/>
        </p:spPr>
        <p:txBody>
          <a:bodyPr wrap="square" rtlCol="0">
            <a:spAutoFit/>
          </a:bodyPr>
          <a:lstStyle/>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Ai </a:t>
            </a:r>
            <a:r>
              <a:rPr lang="it-IT" sz="1400" dirty="0" err="1" smtClean="0">
                <a:solidFill>
                  <a:srgbClr val="000000"/>
                </a:solidFill>
                <a:latin typeface="Calibri" panose="020F0502020204030204" pitchFamily="34" charset="0"/>
                <a:cs typeface="Calibri" panose="020F0502020204030204" pitchFamily="34" charset="0"/>
              </a:rPr>
              <a:t>precisionisti</a:t>
            </a:r>
            <a:r>
              <a:rPr lang="it-IT" sz="1400" dirty="0" smtClean="0">
                <a:solidFill>
                  <a:srgbClr val="000000"/>
                </a:solidFill>
                <a:latin typeface="Calibri" panose="020F0502020204030204" pitchFamily="34" charset="0"/>
                <a:cs typeface="Calibri" panose="020F0502020204030204" pitchFamily="34" charset="0"/>
              </a:rPr>
              <a:t> le cose appaiono rigide, solide, cristalline, in una sorta di ibernazione.</a:t>
            </a:r>
            <a:r>
              <a:rPr lang="it-IT" sz="1400" b="1" dirty="0" smtClean="0">
                <a:solidFill>
                  <a:srgbClr val="000000"/>
                </a:solidFill>
                <a:latin typeface="Calibri" panose="020F0502020204030204" pitchFamily="34" charset="0"/>
                <a:cs typeface="Calibri" panose="020F0502020204030204" pitchFamily="34" charset="0"/>
              </a:rPr>
              <a:t> </a:t>
            </a:r>
            <a:r>
              <a:rPr lang="it-IT" sz="1400" b="1" dirty="0" err="1" smtClean="0">
                <a:solidFill>
                  <a:srgbClr val="000000"/>
                </a:solidFill>
                <a:latin typeface="Calibri" panose="020F0502020204030204" pitchFamily="34" charset="0"/>
                <a:cs typeface="Calibri" panose="020F0502020204030204" pitchFamily="34" charset="0"/>
              </a:rPr>
              <a:t>Sheeler</a:t>
            </a:r>
            <a:r>
              <a:rPr lang="it-IT" sz="1400" b="1" dirty="0" smtClean="0">
                <a:solidFill>
                  <a:srgbClr val="000000"/>
                </a:solidFill>
                <a:latin typeface="Calibri" panose="020F0502020204030204" pitchFamily="34" charset="0"/>
                <a:cs typeface="Calibri" panose="020F0502020204030204" pitchFamily="34" charset="0"/>
              </a:rPr>
              <a:t> </a:t>
            </a:r>
            <a:r>
              <a:rPr lang="it-IT" sz="1400" dirty="0" smtClean="0">
                <a:solidFill>
                  <a:srgbClr val="000000"/>
                </a:solidFill>
                <a:latin typeface="Calibri" panose="020F0502020204030204" pitchFamily="34" charset="0"/>
                <a:cs typeface="Calibri" panose="020F0502020204030204" pitchFamily="34" charset="0"/>
              </a:rPr>
              <a:t>rivisita l’ambiente americano ma elimina la vita quotidiana, le sue architetture industriali lustre e disabitate sono l’immagine della crescita, del progresso tecnologico, dell’efficienza.</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5974" y="2222332"/>
            <a:ext cx="6381801" cy="3345423"/>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358" y="2254775"/>
            <a:ext cx="3936642" cy="3280535"/>
          </a:xfrm>
          <a:prstGeom prst="rect">
            <a:avLst/>
          </a:prstGeom>
        </p:spPr>
      </p:pic>
    </p:spTree>
    <p:extLst>
      <p:ext uri="{BB962C8B-B14F-4D97-AF65-F5344CB8AC3E}">
        <p14:creationId xmlns:p14="http://schemas.microsoft.com/office/powerpoint/2010/main" val="231840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I </a:t>
            </a:r>
            <a:r>
              <a:rPr lang="it-IT" sz="2400" b="1" dirty="0" err="1" smtClean="0">
                <a:solidFill>
                  <a:srgbClr val="000000"/>
                </a:solidFill>
                <a:latin typeface="Calibri Light" panose="020F0302020204030204" pitchFamily="34" charset="0"/>
                <a:cs typeface="Calibri Light" panose="020F0302020204030204" pitchFamily="34" charset="0"/>
              </a:rPr>
              <a:t>Precisionisti</a:t>
            </a:r>
            <a:r>
              <a:rPr lang="it-IT" sz="2400" b="1" dirty="0" smtClean="0">
                <a:solidFill>
                  <a:srgbClr val="000000"/>
                </a:solidFill>
                <a:latin typeface="Calibri Light" panose="020F0302020204030204" pitchFamily="34" charset="0"/>
                <a:cs typeface="Calibri Light" panose="020F0302020204030204" pitchFamily="34" charset="0"/>
              </a:rPr>
              <a:t>: </a:t>
            </a:r>
            <a:r>
              <a:rPr lang="it-IT" sz="2400" b="1" dirty="0" err="1" smtClean="0">
                <a:solidFill>
                  <a:srgbClr val="000000"/>
                </a:solidFill>
                <a:latin typeface="Calibri Light" panose="020F0302020204030204" pitchFamily="34" charset="0"/>
                <a:cs typeface="Calibri Light" panose="020F0302020204030204" pitchFamily="34" charset="0"/>
              </a:rPr>
              <a:t>Ralston</a:t>
            </a:r>
            <a:r>
              <a:rPr lang="it-IT" sz="2400" b="1" dirty="0" smtClean="0">
                <a:solidFill>
                  <a:srgbClr val="000000"/>
                </a:solidFill>
                <a:latin typeface="Calibri Light" panose="020F0302020204030204" pitchFamily="34" charset="0"/>
                <a:cs typeface="Calibri Light" panose="020F0302020204030204" pitchFamily="34" charset="0"/>
              </a:rPr>
              <a:t> Crawford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524000" y="1186433"/>
            <a:ext cx="4966952" cy="738664"/>
          </a:xfrm>
          <a:prstGeom prst="rect">
            <a:avLst/>
          </a:prstGeom>
          <a:noFill/>
        </p:spPr>
        <p:txBody>
          <a:bodyPr wrap="square" rtlCol="0">
            <a:spAutoFit/>
          </a:bodyPr>
          <a:lstStyle/>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Il paesaggio urbano è simbolo dell’uomo che imbriglia la natura ma esprime anche un bisogno di ordine e di appropriazione eppure l’uomo non appare è escluso da questo mondo di oggetti.</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2560373"/>
            <a:ext cx="4325395" cy="3345423"/>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446" y="1326731"/>
            <a:ext cx="3460554" cy="4620089"/>
          </a:xfrm>
          <a:prstGeom prst="rect">
            <a:avLst/>
          </a:prstGeom>
        </p:spPr>
      </p:pic>
    </p:spTree>
    <p:extLst>
      <p:ext uri="{BB962C8B-B14F-4D97-AF65-F5344CB8AC3E}">
        <p14:creationId xmlns:p14="http://schemas.microsoft.com/office/powerpoint/2010/main" val="189566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Georgia </a:t>
            </a:r>
            <a:r>
              <a:rPr lang="it-IT" sz="2400" b="1" dirty="0" err="1" smtClean="0">
                <a:solidFill>
                  <a:srgbClr val="000000"/>
                </a:solidFill>
                <a:latin typeface="Calibri Light" panose="020F0302020204030204" pitchFamily="34" charset="0"/>
                <a:cs typeface="Calibri Light" panose="020F0302020204030204" pitchFamily="34" charset="0"/>
              </a:rPr>
              <a:t>O’Keeffe</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524000" y="1186433"/>
            <a:ext cx="5404834" cy="1384995"/>
          </a:xfrm>
          <a:prstGeom prst="rect">
            <a:avLst/>
          </a:prstGeom>
          <a:noFill/>
        </p:spPr>
        <p:txBody>
          <a:bodyPr wrap="square" rtlCol="0">
            <a:spAutoFit/>
          </a:bodyPr>
          <a:lstStyle/>
          <a:p>
            <a:pPr eaLnBrk="0" fontAlgn="base" hangingPunct="0">
              <a:spcBef>
                <a:spcPct val="0"/>
              </a:spcBef>
              <a:spcAft>
                <a:spcPct val="0"/>
              </a:spcAft>
            </a:pPr>
            <a:r>
              <a:rPr lang="it-IT" sz="1400" b="1" dirty="0" smtClean="0">
                <a:solidFill>
                  <a:srgbClr val="000000"/>
                </a:solidFill>
                <a:latin typeface="Calibri" panose="020F0502020204030204" pitchFamily="34" charset="0"/>
                <a:cs typeface="Calibri" panose="020F0502020204030204" pitchFamily="34" charset="0"/>
              </a:rPr>
              <a:t>Georgia </a:t>
            </a:r>
            <a:r>
              <a:rPr lang="it-IT" sz="1400" b="1" dirty="0" err="1" smtClean="0">
                <a:solidFill>
                  <a:srgbClr val="000000"/>
                </a:solidFill>
                <a:latin typeface="Calibri" panose="020F0502020204030204" pitchFamily="34" charset="0"/>
                <a:cs typeface="Calibri" panose="020F0502020204030204" pitchFamily="34" charset="0"/>
              </a:rPr>
              <a:t>O’Keeffe</a:t>
            </a:r>
            <a:r>
              <a:rPr lang="it-IT" sz="1400" b="1" dirty="0" smtClean="0">
                <a:solidFill>
                  <a:srgbClr val="000000"/>
                </a:solidFill>
                <a:latin typeface="Calibri" panose="020F0502020204030204" pitchFamily="34" charset="0"/>
                <a:cs typeface="Calibri" panose="020F0502020204030204" pitchFamily="34" charset="0"/>
              </a:rPr>
              <a:t> </a:t>
            </a:r>
            <a:r>
              <a:rPr lang="it-IT" sz="1400" dirty="0" smtClean="0">
                <a:solidFill>
                  <a:srgbClr val="000000"/>
                </a:solidFill>
                <a:latin typeface="Calibri" panose="020F0502020204030204" pitchFamily="34" charset="0"/>
                <a:cs typeface="Calibri" panose="020F0502020204030204" pitchFamily="34" charset="0"/>
              </a:rPr>
              <a:t>riesce a fornire una sintesi felice del paesaggio e della vita americana. Le semplici forme naturali, le condensazioni carnose di elementi vegetali formano simboli turgidi e oscuri che ricongiungono l’attualità col mito. Tale è l’emblema con il cranio di vacca e la bandiera che sprofonda nel cielo cupo simbolo dell’indigenza e della privazione di </a:t>
            </a:r>
            <a:r>
              <a:rPr lang="it-IT" sz="1400" dirty="0" err="1" smtClean="0">
                <a:solidFill>
                  <a:srgbClr val="000000"/>
                </a:solidFill>
                <a:latin typeface="Calibri" panose="020F0502020204030204" pitchFamily="34" charset="0"/>
                <a:cs typeface="Calibri" panose="020F0502020204030204" pitchFamily="34" charset="0"/>
              </a:rPr>
              <a:t>un’america</a:t>
            </a:r>
            <a:r>
              <a:rPr lang="it-IT" sz="1400" dirty="0" smtClean="0">
                <a:solidFill>
                  <a:srgbClr val="000000"/>
                </a:solidFill>
                <a:latin typeface="Calibri" panose="020F0502020204030204" pitchFamily="34" charset="0"/>
                <a:cs typeface="Calibri" panose="020F0502020204030204" pitchFamily="34" charset="0"/>
              </a:rPr>
              <a:t> in crisi e insieme primitivo segno di morte.</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2916577"/>
            <a:ext cx="3975279" cy="2887307"/>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446" y="1975839"/>
            <a:ext cx="3460554" cy="3828046"/>
          </a:xfrm>
          <a:prstGeom prst="rect">
            <a:avLst/>
          </a:prstGeom>
        </p:spPr>
      </p:pic>
    </p:spTree>
    <p:extLst>
      <p:ext uri="{BB962C8B-B14F-4D97-AF65-F5344CB8AC3E}">
        <p14:creationId xmlns:p14="http://schemas.microsoft.com/office/powerpoint/2010/main" val="1354268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Edward Hopper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524000" y="1186433"/>
            <a:ext cx="9144000" cy="1384995"/>
          </a:xfrm>
          <a:prstGeom prst="rect">
            <a:avLst/>
          </a:prstGeom>
          <a:noFill/>
        </p:spPr>
        <p:txBody>
          <a:bodyPr wrap="square" rtlCol="0">
            <a:spAutoFit/>
          </a:bodyPr>
          <a:lstStyle/>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La volontà di veder nascere un’arte ben radicata nella realtà locale è così forte che malgrado i temi pessimistici </a:t>
            </a:r>
            <a:r>
              <a:rPr lang="it-IT" sz="1400" b="1" dirty="0" smtClean="0">
                <a:solidFill>
                  <a:srgbClr val="000000"/>
                </a:solidFill>
                <a:latin typeface="Calibri" panose="020F0502020204030204" pitchFamily="34" charset="0"/>
                <a:cs typeface="Calibri" panose="020F0502020204030204" pitchFamily="34" charset="0"/>
              </a:rPr>
              <a:t>Edward Hopper </a:t>
            </a:r>
            <a:r>
              <a:rPr lang="it-IT" sz="1400" dirty="0" smtClean="0">
                <a:solidFill>
                  <a:srgbClr val="000000"/>
                </a:solidFill>
                <a:latin typeface="Calibri" panose="020F0502020204030204" pitchFamily="34" charset="0"/>
                <a:cs typeface="Calibri" panose="020F0502020204030204" pitchFamily="34" charset="0"/>
              </a:rPr>
              <a:t>viene considerato il miglior interprete del mondo americano</a:t>
            </a:r>
          </a:p>
          <a:p>
            <a:pPr eaLnBrk="0" fontAlgn="base" hangingPunct="0">
              <a:spcBef>
                <a:spcPct val="0"/>
              </a:spcBef>
              <a:spcAft>
                <a:spcPct val="0"/>
              </a:spcAft>
            </a:pPr>
            <a:endParaRPr lang="it-IT" sz="1400" dirty="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Eppure lui ritrae coloro che sembrano sopraffatti dalla società moderna. Le sue figure sono imprigionate, bloccate, in uno spazio silenzioso e senza vie di fuga. Che la vita si svolga ai margini della foresta o al centro della metropoli non c’è scampo alla loro solitudine</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33848" y="3560592"/>
            <a:ext cx="3975279" cy="2583756"/>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035" y="3560592"/>
            <a:ext cx="4737528" cy="2583756"/>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E. Hopper, </a:t>
            </a:r>
            <a:r>
              <a:rPr lang="it-IT" sz="1200" dirty="0" err="1" smtClean="0">
                <a:latin typeface="Calibri" panose="020F0502020204030204" pitchFamily="34" charset="0"/>
                <a:cs typeface="Calibri" panose="020F0502020204030204" pitchFamily="34" charset="0"/>
              </a:rPr>
              <a:t>Nigthawk</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8" y="3003165"/>
            <a:ext cx="3086637" cy="276999"/>
          </a:xfrm>
          <a:prstGeom prst="rect">
            <a:avLst/>
          </a:prstGeom>
          <a:noFill/>
        </p:spPr>
        <p:txBody>
          <a:bodyPr wrap="square" rtlCol="0">
            <a:spAutoFit/>
          </a:bodyPr>
          <a:lstStyle/>
          <a:p>
            <a:r>
              <a:rPr lang="it-IT" sz="1200" dirty="0">
                <a:latin typeface="Calibri" panose="020F0502020204030204" pitchFamily="34" charset="0"/>
                <a:cs typeface="Calibri" panose="020F0502020204030204" pitchFamily="34" charset="0"/>
              </a:rPr>
              <a:t>E</a:t>
            </a:r>
            <a:r>
              <a:rPr lang="it-IT" sz="1200" dirty="0" smtClean="0">
                <a:latin typeface="Calibri" panose="020F0502020204030204" pitchFamily="34" charset="0"/>
                <a:cs typeface="Calibri" panose="020F0502020204030204" pitchFamily="34" charset="0"/>
              </a:rPr>
              <a:t>. Hopper, Gas station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1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Edward Hopper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433848" y="977135"/>
            <a:ext cx="9234152" cy="1754326"/>
          </a:xfrm>
          <a:prstGeom prst="rect">
            <a:avLst/>
          </a:prstGeom>
          <a:noFill/>
        </p:spPr>
        <p:txBody>
          <a:bodyPr wrap="square" rtlCol="0">
            <a:spAutoFit/>
          </a:bodyPr>
          <a:lstStyle/>
          <a:p>
            <a:pPr eaLnBrk="0" fontAlgn="base" hangingPunct="0">
              <a:spcBef>
                <a:spcPct val="0"/>
              </a:spcBef>
              <a:spcAft>
                <a:spcPct val="0"/>
              </a:spcAft>
            </a:pPr>
            <a:r>
              <a:rPr lang="it-IT" sz="1200" dirty="0">
                <a:latin typeface="Calibri" panose="020F0502020204030204" pitchFamily="34" charset="0"/>
                <a:cs typeface="Calibri" panose="020F0502020204030204" pitchFamily="34" charset="0"/>
              </a:rPr>
              <a:t>Nel 1900 cominciò a frequentare la </a:t>
            </a:r>
            <a:r>
              <a:rPr lang="it-IT" sz="1200" i="1" dirty="0">
                <a:latin typeface="Calibri" panose="020F0502020204030204" pitchFamily="34" charset="0"/>
                <a:cs typeface="Calibri" panose="020F0502020204030204" pitchFamily="34" charset="0"/>
              </a:rPr>
              <a:t>New York School of Art</a:t>
            </a:r>
            <a:r>
              <a:rPr lang="it-IT" sz="1200" dirty="0">
                <a:latin typeface="Calibri" panose="020F0502020204030204" pitchFamily="34" charset="0"/>
                <a:cs typeface="Calibri" panose="020F0502020204030204" pitchFamily="34" charset="0"/>
              </a:rPr>
              <a:t>, diretta da William </a:t>
            </a:r>
            <a:r>
              <a:rPr lang="it-IT" sz="1200" dirty="0" err="1">
                <a:latin typeface="Calibri" panose="020F0502020204030204" pitchFamily="34" charset="0"/>
                <a:cs typeface="Calibri" panose="020F0502020204030204" pitchFamily="34" charset="0"/>
              </a:rPr>
              <a:t>Merritt</a:t>
            </a:r>
            <a:r>
              <a:rPr lang="it-IT" sz="1200" dirty="0">
                <a:latin typeface="Calibri" panose="020F0502020204030204" pitchFamily="34" charset="0"/>
                <a:cs typeface="Calibri" panose="020F0502020204030204" pitchFamily="34" charset="0"/>
              </a:rPr>
              <a:t> Chase, seguace dell'impressionismo </a:t>
            </a:r>
            <a:r>
              <a:rPr lang="it-IT" sz="1200" dirty="0" smtClean="0">
                <a:latin typeface="Calibri" panose="020F0502020204030204" pitchFamily="34" charset="0"/>
                <a:cs typeface="Calibri" panose="020F0502020204030204" pitchFamily="34" charset="0"/>
              </a:rPr>
              <a:t>europeo</a:t>
            </a:r>
          </a:p>
          <a:p>
            <a:pPr eaLnBrk="0" fontAlgn="base" hangingPunct="0">
              <a:spcBef>
                <a:spcPct val="0"/>
              </a:spcBef>
              <a:spcAft>
                <a:spcPct val="0"/>
              </a:spcAft>
            </a:pPr>
            <a:r>
              <a:rPr lang="it-IT" sz="1200" dirty="0">
                <a:latin typeface="Calibri" panose="020F0502020204030204" pitchFamily="34" charset="0"/>
                <a:cs typeface="Calibri" panose="020F0502020204030204" pitchFamily="34" charset="0"/>
              </a:rPr>
              <a:t>Per mantenersi durante quel periodo, trovò lavoro come illustratore pubblicitario per la </a:t>
            </a:r>
            <a:r>
              <a:rPr lang="it-IT" sz="1200" i="1" dirty="0">
                <a:latin typeface="Calibri" panose="020F0502020204030204" pitchFamily="34" charset="0"/>
                <a:cs typeface="Calibri" panose="020F0502020204030204" pitchFamily="34" charset="0"/>
              </a:rPr>
              <a:t>C. C. Phillips &amp; Company</a:t>
            </a:r>
            <a:r>
              <a:rPr lang="it-IT" sz="1200" dirty="0">
                <a:latin typeface="Calibri" panose="020F0502020204030204" pitchFamily="34" charset="0"/>
                <a:cs typeface="Calibri" panose="020F0502020204030204" pitchFamily="34" charset="0"/>
              </a:rPr>
              <a:t>. Questa occupazione costituì per lui fino al </a:t>
            </a:r>
            <a:r>
              <a:rPr lang="it-IT" sz="1200" dirty="0" smtClean="0">
                <a:latin typeface="Calibri" panose="020F0502020204030204" pitchFamily="34" charset="0"/>
                <a:cs typeface="Calibri" panose="020F0502020204030204" pitchFamily="34" charset="0"/>
              </a:rPr>
              <a:t>1925</a:t>
            </a:r>
            <a:r>
              <a:rPr lang="it-IT" sz="1200" dirty="0">
                <a:latin typeface="Calibri" panose="020F0502020204030204" pitchFamily="34" charset="0"/>
                <a:cs typeface="Calibri" panose="020F0502020204030204" pitchFamily="34" charset="0"/>
              </a:rPr>
              <a:t> l'unica fonte di reddito</a:t>
            </a:r>
            <a:r>
              <a:rPr lang="it-IT" sz="1200" dirty="0" smtClean="0">
                <a:latin typeface="Calibri" panose="020F0502020204030204" pitchFamily="34" charset="0"/>
                <a:cs typeface="Calibri" panose="020F0502020204030204" pitchFamily="34" charset="0"/>
              </a:rPr>
              <a:t>.</a:t>
            </a:r>
          </a:p>
          <a:p>
            <a:pPr eaLnBrk="0" fontAlgn="base" hangingPunct="0">
              <a:spcBef>
                <a:spcPct val="0"/>
              </a:spcBef>
              <a:spcAft>
                <a:spcPct val="0"/>
              </a:spcAft>
            </a:pPr>
            <a:endParaRPr lang="it-IT" sz="1200" dirty="0" smtClean="0">
              <a:latin typeface="Calibri" panose="020F0502020204030204" pitchFamily="34" charset="0"/>
              <a:cs typeface="Calibri" panose="020F0502020204030204" pitchFamily="34" charset="0"/>
            </a:endParaRPr>
          </a:p>
          <a:p>
            <a:pPr eaLnBrk="0" fontAlgn="base" hangingPunct="0">
              <a:spcBef>
                <a:spcPct val="0"/>
              </a:spcBef>
              <a:spcAft>
                <a:spcPct val="0"/>
              </a:spcAft>
            </a:pPr>
            <a:r>
              <a:rPr lang="it-IT" sz="1200" dirty="0">
                <a:latin typeface="Calibri" panose="020F0502020204030204" pitchFamily="34" charset="0"/>
                <a:cs typeface="Calibri" panose="020F0502020204030204" pitchFamily="34" charset="0"/>
              </a:rPr>
              <a:t>Durante il suo terzo e ultimo viaggio all'estero, a Parigi e in Spagna nel 1910, Hopper perfezionò il suo particolare e ricercato gioco di luci e ombre, la descrizione di interni, imparata da Degas, e il tema centrale della solitudine e dell'attesa. Mentre proprio in quegli anni in Europa prendevano piede il fauvismo, il cubismo e l'astrattismo (il suo soggiorno a Parigi del 1910 coincide con una delle prime mostre del periodo cubista di Pablo Picasso), Hopper veniva attratto per lo più dai lavori degli artisti della generazione </a:t>
            </a:r>
            <a:r>
              <a:rPr lang="it-IT" sz="1200" dirty="0" smtClean="0">
                <a:latin typeface="Calibri" panose="020F0502020204030204" pitchFamily="34" charset="0"/>
                <a:cs typeface="Calibri" panose="020F0502020204030204" pitchFamily="34" charset="0"/>
              </a:rPr>
              <a:t>precedente quali </a:t>
            </a:r>
            <a:r>
              <a:rPr lang="it-IT" sz="1200" dirty="0">
                <a:latin typeface="Calibri" panose="020F0502020204030204" pitchFamily="34" charset="0"/>
                <a:cs typeface="Calibri" panose="020F0502020204030204" pitchFamily="34" charset="0"/>
              </a:rPr>
              <a:t> Manet, </a:t>
            </a:r>
            <a:r>
              <a:rPr lang="it-IT" sz="1200" dirty="0" err="1">
                <a:latin typeface="Calibri" panose="020F0502020204030204" pitchFamily="34" charset="0"/>
                <a:cs typeface="Calibri" panose="020F0502020204030204" pitchFamily="34" charset="0"/>
              </a:rPr>
              <a:t>Pissarro</a:t>
            </a:r>
            <a:r>
              <a:rPr lang="it-IT" sz="1200" dirty="0">
                <a:latin typeface="Calibri" panose="020F0502020204030204" pitchFamily="34" charset="0"/>
                <a:cs typeface="Calibri" panose="020F0502020204030204" pitchFamily="34" charset="0"/>
              </a:rPr>
              <a:t>, </a:t>
            </a:r>
            <a:r>
              <a:rPr lang="it-IT" sz="1200" dirty="0" smtClean="0">
                <a:latin typeface="Calibri" panose="020F0502020204030204" pitchFamily="34" charset="0"/>
                <a:cs typeface="Calibri" panose="020F0502020204030204" pitchFamily="34" charset="0"/>
              </a:rPr>
              <a:t>Monet</a:t>
            </a:r>
            <a:r>
              <a:rPr lang="it-IT" sz="1200" dirty="0">
                <a:latin typeface="Calibri" panose="020F0502020204030204" pitchFamily="34" charset="0"/>
                <a:cs typeface="Calibri" panose="020F0502020204030204" pitchFamily="34" charset="0"/>
              </a:rPr>
              <a:t>, Sisley, Courbet, </a:t>
            </a:r>
            <a:r>
              <a:rPr lang="it-IT" sz="1200" dirty="0" err="1">
                <a:latin typeface="Calibri" panose="020F0502020204030204" pitchFamily="34" charset="0"/>
                <a:cs typeface="Calibri" panose="020F0502020204030204" pitchFamily="34" charset="0"/>
              </a:rPr>
              <a:t>Daumier</a:t>
            </a:r>
            <a:r>
              <a:rPr lang="it-IT" sz="1200" dirty="0">
                <a:latin typeface="Calibri" panose="020F0502020204030204" pitchFamily="34" charset="0"/>
                <a:cs typeface="Calibri" panose="020F0502020204030204" pitchFamily="34" charset="0"/>
              </a:rPr>
              <a:t>, Toulouse-Lautrec e dal più antico Goya.</a:t>
            </a:r>
            <a:endParaRPr lang="it-IT" sz="12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66875" y="3399985"/>
            <a:ext cx="3315211" cy="2744363"/>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966" y="3399985"/>
            <a:ext cx="3759597" cy="2583756"/>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E. Hopper, …</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8" y="3003165"/>
            <a:ext cx="3086637" cy="276999"/>
          </a:xfrm>
          <a:prstGeom prst="rect">
            <a:avLst/>
          </a:prstGeom>
          <a:noFill/>
        </p:spPr>
        <p:txBody>
          <a:bodyPr wrap="square" rtlCol="0">
            <a:spAutoFit/>
          </a:bodyPr>
          <a:lstStyle/>
          <a:p>
            <a:r>
              <a:rPr lang="it-IT" sz="1200" dirty="0">
                <a:latin typeface="Calibri" panose="020F0502020204030204" pitchFamily="34" charset="0"/>
                <a:cs typeface="Calibri" panose="020F0502020204030204" pitchFamily="34" charset="0"/>
              </a:rPr>
              <a:t>E</a:t>
            </a:r>
            <a:r>
              <a:rPr lang="it-IT" sz="1200" dirty="0" smtClean="0">
                <a:latin typeface="Calibri" panose="020F0502020204030204" pitchFamily="34" charset="0"/>
                <a:cs typeface="Calibri" panose="020F0502020204030204" pitchFamily="34" charset="0"/>
              </a:rPr>
              <a:t>. Hopper, The House by the </a:t>
            </a:r>
            <a:r>
              <a:rPr lang="it-IT" sz="1200" dirty="0" err="1" smtClean="0">
                <a:latin typeface="Calibri" panose="020F0502020204030204" pitchFamily="34" charset="0"/>
                <a:cs typeface="Calibri" panose="020F0502020204030204" pitchFamily="34" charset="0"/>
              </a:rPr>
              <a:t>railway</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962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Edward Hopper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433848" y="977135"/>
            <a:ext cx="9234152" cy="1938992"/>
          </a:xfrm>
          <a:prstGeom prst="rect">
            <a:avLst/>
          </a:prstGeom>
          <a:noFill/>
        </p:spPr>
        <p:txBody>
          <a:bodyPr wrap="square" rtlCol="0">
            <a:spAutoFit/>
          </a:bodyPr>
          <a:lstStyle/>
          <a:p>
            <a:pPr eaLnBrk="0" fontAlgn="base" hangingPunct="0">
              <a:spcBef>
                <a:spcPct val="0"/>
              </a:spcBef>
              <a:spcAft>
                <a:spcPct val="0"/>
              </a:spcAft>
            </a:pPr>
            <a:r>
              <a:rPr lang="it-IT" sz="1200" dirty="0">
                <a:latin typeface="Calibri" panose="020F0502020204030204" pitchFamily="34" charset="0"/>
                <a:cs typeface="Calibri" panose="020F0502020204030204" pitchFamily="34" charset="0"/>
              </a:rPr>
              <a:t>Tornato stabilmente negli Stati Uniti, che non lasciò più, Hopper ebbe modo di esporre i lavori parigini in alcune mostre promosse dall'amico </a:t>
            </a:r>
            <a:r>
              <a:rPr lang="it-IT" sz="1200" dirty="0" err="1">
                <a:latin typeface="Calibri" panose="020F0502020204030204" pitchFamily="34" charset="0"/>
                <a:cs typeface="Calibri" panose="020F0502020204030204" pitchFamily="34" charset="0"/>
              </a:rPr>
              <a:t>Guy</a:t>
            </a:r>
            <a:r>
              <a:rPr lang="it-IT" sz="1200" dirty="0">
                <a:latin typeface="Calibri" panose="020F0502020204030204" pitchFamily="34" charset="0"/>
                <a:cs typeface="Calibri" panose="020F0502020204030204" pitchFamily="34" charset="0"/>
              </a:rPr>
              <a:t> Pène </a:t>
            </a:r>
            <a:r>
              <a:rPr lang="it-IT" sz="1200" dirty="0" err="1">
                <a:latin typeface="Calibri" panose="020F0502020204030204" pitchFamily="34" charset="0"/>
                <a:cs typeface="Calibri" panose="020F0502020204030204" pitchFamily="34" charset="0"/>
              </a:rPr>
              <a:t>du</a:t>
            </a:r>
            <a:r>
              <a:rPr lang="it-IT" sz="1200" dirty="0">
                <a:latin typeface="Calibri" panose="020F0502020204030204" pitchFamily="34" charset="0"/>
                <a:cs typeface="Calibri" panose="020F0502020204030204" pitchFamily="34" charset="0"/>
              </a:rPr>
              <a:t> </a:t>
            </a:r>
            <a:r>
              <a:rPr lang="it-IT" sz="1200" dirty="0" err="1">
                <a:latin typeface="Calibri" panose="020F0502020204030204" pitchFamily="34" charset="0"/>
                <a:cs typeface="Calibri" panose="020F0502020204030204" pitchFamily="34" charset="0"/>
              </a:rPr>
              <a:t>Bois</a:t>
            </a:r>
            <a:r>
              <a:rPr lang="it-IT" sz="1200" dirty="0">
                <a:latin typeface="Calibri" panose="020F0502020204030204" pitchFamily="34" charset="0"/>
                <a:cs typeface="Calibri" panose="020F0502020204030204" pitchFamily="34" charset="0"/>
              </a:rPr>
              <a:t> ma senza successo. Pur rimanendo francofilo per tutto il resto della vita (oltre ad avere un'assoluta padronanza della </a:t>
            </a:r>
            <a:r>
              <a:rPr lang="it-IT" sz="1200" dirty="0" smtClean="0">
                <a:latin typeface="Calibri" panose="020F0502020204030204" pitchFamily="34" charset="0"/>
                <a:cs typeface="Calibri" panose="020F0502020204030204" pitchFamily="34" charset="0"/>
              </a:rPr>
              <a:t>lingua, </a:t>
            </a:r>
            <a:r>
              <a:rPr lang="it-IT" sz="1200" dirty="0">
                <a:latin typeface="Calibri" panose="020F0502020204030204" pitchFamily="34" charset="0"/>
                <a:cs typeface="Calibri" panose="020F0502020204030204" pitchFamily="34" charset="0"/>
              </a:rPr>
              <a:t>Hopper amava leggere i classici della letteratura </a:t>
            </a:r>
            <a:r>
              <a:rPr lang="it-IT" sz="1200" dirty="0" smtClean="0">
                <a:latin typeface="Calibri" panose="020F0502020204030204" pitchFamily="34" charset="0"/>
                <a:cs typeface="Calibri" panose="020F0502020204030204" pitchFamily="34" charset="0"/>
              </a:rPr>
              <a:t>francese in </a:t>
            </a:r>
            <a:r>
              <a:rPr lang="it-IT" sz="1200" dirty="0">
                <a:latin typeface="Calibri" panose="020F0502020204030204" pitchFamily="34" charset="0"/>
                <a:cs typeface="Calibri" panose="020F0502020204030204" pitchFamily="34" charset="0"/>
              </a:rPr>
              <a:t>versione originale), alla ricerca di uno stile autenticamente americano, abbandonò le nostalgie europee che lo avevano influenzato sino a quel momento ed iniziò ad elaborare soggetti legati alla vita di tutti i giorni. Tra i soggetti che prediligeva vi erano soprattutto immagini urbane di New York e le scogliere e spiagge del vicino New </a:t>
            </a:r>
            <a:r>
              <a:rPr lang="it-IT" sz="1200" dirty="0" err="1">
                <a:latin typeface="Calibri" panose="020F0502020204030204" pitchFamily="34" charset="0"/>
                <a:cs typeface="Calibri" panose="020F0502020204030204" pitchFamily="34" charset="0"/>
              </a:rPr>
              <a:t>England</a:t>
            </a:r>
            <a:r>
              <a:rPr lang="it-IT" sz="1200" dirty="0">
                <a:latin typeface="Calibri" panose="020F0502020204030204" pitchFamily="34" charset="0"/>
                <a:cs typeface="Calibri" panose="020F0502020204030204" pitchFamily="34" charset="0"/>
              </a:rPr>
              <a:t>, in particolare paesaggi di </a:t>
            </a:r>
            <a:r>
              <a:rPr lang="it-IT" sz="1200" dirty="0" err="1">
                <a:latin typeface="Calibri" panose="020F0502020204030204" pitchFamily="34" charset="0"/>
                <a:cs typeface="Calibri" panose="020F0502020204030204" pitchFamily="34" charset="0"/>
              </a:rPr>
              <a:t>Ogunquit</a:t>
            </a:r>
            <a:r>
              <a:rPr lang="it-IT" sz="1200" dirty="0">
                <a:latin typeface="Calibri" panose="020F0502020204030204" pitchFamily="34" charset="0"/>
                <a:cs typeface="Calibri" panose="020F0502020204030204" pitchFamily="34" charset="0"/>
              </a:rPr>
              <a:t> e dell'isola di </a:t>
            </a:r>
            <a:r>
              <a:rPr lang="it-IT" sz="1200" dirty="0" err="1">
                <a:latin typeface="Calibri" panose="020F0502020204030204" pitchFamily="34" charset="0"/>
                <a:cs typeface="Calibri" panose="020F0502020204030204" pitchFamily="34" charset="0"/>
              </a:rPr>
              <a:t>Monhegan</a:t>
            </a:r>
            <a:r>
              <a:rPr lang="it-IT" sz="1200" dirty="0">
                <a:latin typeface="Calibri" panose="020F0502020204030204" pitchFamily="34" charset="0"/>
                <a:cs typeface="Calibri" panose="020F0502020204030204" pitchFamily="34" charset="0"/>
              </a:rPr>
              <a:t> nel Maine</a:t>
            </a:r>
            <a:r>
              <a:rPr lang="it-IT" sz="1200" dirty="0" smtClean="0">
                <a:latin typeface="Calibri" panose="020F0502020204030204" pitchFamily="34" charset="0"/>
                <a:cs typeface="Calibri" panose="020F0502020204030204" pitchFamily="34" charset="0"/>
              </a:rPr>
              <a:t>.</a:t>
            </a:r>
          </a:p>
          <a:p>
            <a:pPr eaLnBrk="0" fontAlgn="base" hangingPunct="0">
              <a:spcBef>
                <a:spcPct val="0"/>
              </a:spcBef>
              <a:spcAft>
                <a:spcPct val="0"/>
              </a:spcAft>
            </a:pPr>
            <a:endParaRPr lang="it-IT" sz="1200" dirty="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it-IT" sz="1200" dirty="0">
                <a:latin typeface="Calibri" panose="020F0502020204030204" pitchFamily="34" charset="0"/>
                <a:cs typeface="Calibri" panose="020F0502020204030204" pitchFamily="34" charset="0"/>
              </a:rPr>
              <a:t>Nel 1913 si tenne a New </a:t>
            </a:r>
            <a:r>
              <a:rPr lang="it-IT" sz="1200" dirty="0" smtClean="0">
                <a:latin typeface="Calibri" panose="020F0502020204030204" pitchFamily="34" charset="0"/>
                <a:cs typeface="Calibri" panose="020F0502020204030204" pitchFamily="34" charset="0"/>
              </a:rPr>
              <a:t>York l'</a:t>
            </a:r>
            <a:r>
              <a:rPr lang="it-IT" sz="1200" i="1" dirty="0" err="1" smtClean="0">
                <a:latin typeface="Calibri" panose="020F0502020204030204" pitchFamily="34" charset="0"/>
                <a:cs typeface="Calibri" panose="020F0502020204030204" pitchFamily="34" charset="0"/>
              </a:rPr>
              <a:t>Armory</a:t>
            </a:r>
            <a:r>
              <a:rPr lang="it-IT" sz="1200" i="1" dirty="0" smtClean="0">
                <a:latin typeface="Calibri" panose="020F0502020204030204" pitchFamily="34" charset="0"/>
                <a:cs typeface="Calibri" panose="020F0502020204030204" pitchFamily="34" charset="0"/>
              </a:rPr>
              <a:t> </a:t>
            </a:r>
            <a:r>
              <a:rPr lang="it-IT" sz="1200" i="1" dirty="0">
                <a:latin typeface="Calibri" panose="020F0502020204030204" pitchFamily="34" charset="0"/>
                <a:cs typeface="Calibri" panose="020F0502020204030204" pitchFamily="34" charset="0"/>
              </a:rPr>
              <a:t>Show</a:t>
            </a:r>
            <a:r>
              <a:rPr lang="it-IT" sz="1200" dirty="0">
                <a:latin typeface="Calibri" panose="020F0502020204030204" pitchFamily="34" charset="0"/>
                <a:cs typeface="Calibri" panose="020F0502020204030204" pitchFamily="34" charset="0"/>
              </a:rPr>
              <a:t>, la prima mostra che introduceva al pubblico degli Stati Uniti la pittura delle avanguardie europee. Hopper partecipò a questa mostra con il suo dipinto </a:t>
            </a:r>
            <a:r>
              <a:rPr lang="it-IT" sz="1200" i="1" dirty="0" err="1">
                <a:latin typeface="Calibri" panose="020F0502020204030204" pitchFamily="34" charset="0"/>
                <a:cs typeface="Calibri" panose="020F0502020204030204" pitchFamily="34" charset="0"/>
              </a:rPr>
              <a:t>Sailing</a:t>
            </a:r>
            <a:r>
              <a:rPr lang="it-IT" sz="1200" dirty="0">
                <a:latin typeface="Calibri" panose="020F0502020204030204" pitchFamily="34" charset="0"/>
                <a:cs typeface="Calibri" panose="020F0502020204030204" pitchFamily="34" charset="0"/>
              </a:rPr>
              <a:t> che fu venduto per 250 dollari</a:t>
            </a:r>
            <a:r>
              <a:rPr lang="it-IT" sz="1200" dirty="0" smtClean="0">
                <a:latin typeface="Calibri" panose="020F0502020204030204" pitchFamily="34" charset="0"/>
                <a:cs typeface="Calibri" panose="020F0502020204030204" pitchFamily="34" charset="0"/>
              </a:rPr>
              <a:t>.</a:t>
            </a:r>
            <a:r>
              <a:rPr lang="it-IT" sz="1200" dirty="0">
                <a:latin typeface="Calibri" panose="020F0502020204030204" pitchFamily="34" charset="0"/>
                <a:cs typeface="Calibri" panose="020F0502020204030204" pitchFamily="34" charset="0"/>
              </a:rPr>
              <a:t> Nel 1924 alcuni suoi </a:t>
            </a:r>
            <a:r>
              <a:rPr lang="it-IT" sz="1200" dirty="0" smtClean="0">
                <a:latin typeface="Calibri" panose="020F0502020204030204" pitchFamily="34" charset="0"/>
                <a:cs typeface="Calibri" panose="020F0502020204030204" pitchFamily="34" charset="0"/>
              </a:rPr>
              <a:t>acquerelli furono </a:t>
            </a:r>
            <a:r>
              <a:rPr lang="it-IT" sz="1200" dirty="0">
                <a:latin typeface="Calibri" panose="020F0502020204030204" pitchFamily="34" charset="0"/>
                <a:cs typeface="Calibri" panose="020F0502020204030204" pitchFamily="34" charset="0"/>
              </a:rPr>
              <a:t>esposti a Gloucester nella galleria di Frank </a:t>
            </a:r>
            <a:r>
              <a:rPr lang="it-IT" sz="1200" dirty="0" err="1">
                <a:latin typeface="Calibri" panose="020F0502020204030204" pitchFamily="34" charset="0"/>
                <a:cs typeface="Calibri" panose="020F0502020204030204" pitchFamily="34" charset="0"/>
              </a:rPr>
              <a:t>Rehn</a:t>
            </a:r>
            <a:r>
              <a:rPr lang="it-IT" sz="1200" dirty="0">
                <a:latin typeface="Calibri" panose="020F0502020204030204" pitchFamily="34" charset="0"/>
                <a:cs typeface="Calibri" panose="020F0502020204030204" pitchFamily="34" charset="0"/>
              </a:rPr>
              <a:t>. La fortuna critica e il successo di pubblico diedero una significativa svolta alla carriera di Hopper</a:t>
            </a:r>
            <a:endParaRPr lang="it-IT" sz="12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66875" y="3406154"/>
            <a:ext cx="3742252" cy="2452198"/>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34" y="3406154"/>
            <a:ext cx="4070129" cy="2389138"/>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E. Hopper, …</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8" y="3003165"/>
            <a:ext cx="3086637" cy="276999"/>
          </a:xfrm>
          <a:prstGeom prst="rect">
            <a:avLst/>
          </a:prstGeom>
          <a:noFill/>
        </p:spPr>
        <p:txBody>
          <a:bodyPr wrap="square" rtlCol="0">
            <a:spAutoFit/>
          </a:bodyPr>
          <a:lstStyle/>
          <a:p>
            <a:r>
              <a:rPr lang="it-IT" sz="1200" dirty="0">
                <a:latin typeface="Calibri" panose="020F0502020204030204" pitchFamily="34" charset="0"/>
                <a:cs typeface="Calibri" panose="020F0502020204030204" pitchFamily="34" charset="0"/>
              </a:rPr>
              <a:t>E</a:t>
            </a:r>
            <a:r>
              <a:rPr lang="it-IT" sz="1200" dirty="0" smtClean="0">
                <a:latin typeface="Calibri" panose="020F0502020204030204" pitchFamily="34" charset="0"/>
                <a:cs typeface="Calibri" panose="020F0502020204030204" pitchFamily="34" charset="0"/>
              </a:rPr>
              <a:t>. Hopper, The House by the </a:t>
            </a:r>
            <a:r>
              <a:rPr lang="it-IT" sz="1200" dirty="0" err="1" smtClean="0">
                <a:latin typeface="Calibri" panose="020F0502020204030204" pitchFamily="34" charset="0"/>
                <a:cs typeface="Calibri" panose="020F0502020204030204" pitchFamily="34" charset="0"/>
              </a:rPr>
              <a:t>railway</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0207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830997"/>
          </a:xfrm>
          <a:prstGeom prst="rect">
            <a:avLst/>
          </a:prstGeom>
          <a:noFill/>
        </p:spPr>
        <p:txBody>
          <a:bodyPr wrap="square" rtlCol="0">
            <a:spAutoFit/>
          </a:bodyPr>
          <a:lstStyle/>
          <a:p>
            <a:pPr algn="ctr" eaLnBrk="0" fontAlgn="base" hangingPunct="0">
              <a:spcBef>
                <a:spcPct val="0"/>
              </a:spcBef>
              <a:spcAft>
                <a:spcPct val="0"/>
              </a:spcAft>
            </a:pPr>
            <a:endParaRPr lang="it-IT" sz="2400" dirty="0" smtClean="0">
              <a:solidFill>
                <a:srgbClr val="000000"/>
              </a:solidFill>
              <a:latin typeface="Arial" charset="0"/>
            </a:endParaRPr>
          </a:p>
          <a:p>
            <a:pPr algn="ctr" eaLnBrk="0" fontAlgn="base" hangingPunct="0">
              <a:spcBef>
                <a:spcPct val="0"/>
              </a:spcBef>
              <a:spcAft>
                <a:spcPct val="0"/>
              </a:spcAft>
            </a:pPr>
            <a:r>
              <a:rPr lang="it-IT" sz="2400" dirty="0" smtClean="0">
                <a:solidFill>
                  <a:srgbClr val="000000"/>
                </a:solidFill>
                <a:latin typeface="Arial" charset="0"/>
              </a:rPr>
              <a:t>RITORNO ALL’AVANGUARDIA: </a:t>
            </a:r>
            <a:r>
              <a:rPr lang="it-IT" sz="2400" dirty="0" err="1" smtClean="0">
                <a:solidFill>
                  <a:srgbClr val="000000"/>
                </a:solidFill>
                <a:latin typeface="Arial" charset="0"/>
              </a:rPr>
              <a:t>Garman</a:t>
            </a:r>
            <a:r>
              <a:rPr lang="it-IT" sz="2400" dirty="0" smtClean="0">
                <a:solidFill>
                  <a:srgbClr val="000000"/>
                </a:solidFill>
                <a:latin typeface="Arial" charset="0"/>
              </a:rPr>
              <a:t> e </a:t>
            </a:r>
            <a:r>
              <a:rPr lang="it-IT" sz="2400" dirty="0" err="1" smtClean="0">
                <a:solidFill>
                  <a:srgbClr val="000000"/>
                </a:solidFill>
                <a:latin typeface="Arial" charset="0"/>
              </a:rPr>
              <a:t>Glarner</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66874" y="3462592"/>
            <a:ext cx="4302895" cy="268978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8740" y="3406154"/>
            <a:ext cx="3627823" cy="2720868"/>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Fritz </a:t>
            </a:r>
            <a:r>
              <a:rPr lang="it-IT" sz="1200" dirty="0" err="1" smtClean="0">
                <a:latin typeface="Calibri" panose="020F0502020204030204" pitchFamily="34" charset="0"/>
                <a:cs typeface="Calibri" panose="020F0502020204030204" pitchFamily="34" charset="0"/>
              </a:rPr>
              <a:t>Glarner</a:t>
            </a:r>
            <a:r>
              <a:rPr lang="it-IT" sz="1200" dirty="0" smtClean="0">
                <a:latin typeface="Calibri" panose="020F0502020204030204" pitchFamily="34" charset="0"/>
                <a:cs typeface="Calibri" panose="020F0502020204030204" pitchFamily="34" charset="0"/>
              </a:rPr>
              <a:t>, …</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8" y="3003165"/>
            <a:ext cx="3086637" cy="276999"/>
          </a:xfrm>
          <a:prstGeom prst="rect">
            <a:avLst/>
          </a:prstGeom>
          <a:noFill/>
        </p:spPr>
        <p:txBody>
          <a:bodyPr wrap="square" rtlCol="0">
            <a:spAutoFit/>
          </a:bodyPr>
          <a:lstStyle/>
          <a:p>
            <a:r>
              <a:rPr lang="it-IT" sz="1200" dirty="0" err="1" smtClean="0">
                <a:latin typeface="Calibri" panose="020F0502020204030204" pitchFamily="34" charset="0"/>
                <a:cs typeface="Calibri" panose="020F0502020204030204" pitchFamily="34" charset="0"/>
              </a:rPr>
              <a:t>Mondrian</a:t>
            </a:r>
            <a:r>
              <a:rPr lang="it-IT" sz="1200" dirty="0" smtClean="0">
                <a:latin typeface="Calibri" panose="020F0502020204030204" pitchFamily="34" charset="0"/>
                <a:cs typeface="Calibri" panose="020F0502020204030204" pitchFamily="34" charset="0"/>
              </a:rPr>
              <a:t>, …</a:t>
            </a:r>
            <a:endParaRPr lang="it-IT" sz="1200" dirty="0">
              <a:latin typeface="Calibri" panose="020F0502020204030204" pitchFamily="34" charset="0"/>
              <a:cs typeface="Calibri" panose="020F0502020204030204" pitchFamily="34" charset="0"/>
            </a:endParaRPr>
          </a:p>
        </p:txBody>
      </p:sp>
      <p:sp>
        <p:nvSpPr>
          <p:cNvPr id="9" name="CasellaDiTesto 8"/>
          <p:cNvSpPr txBox="1"/>
          <p:nvPr/>
        </p:nvSpPr>
        <p:spPr>
          <a:xfrm>
            <a:off x="1666875" y="1700011"/>
            <a:ext cx="8929688" cy="738664"/>
          </a:xfrm>
          <a:prstGeom prst="rect">
            <a:avLst/>
          </a:prstGeom>
          <a:noFill/>
        </p:spPr>
        <p:txBody>
          <a:bodyPr wrap="square" rtlCol="0">
            <a:spAutoFit/>
          </a:bodyPr>
          <a:lstStyle/>
          <a:p>
            <a:r>
              <a:rPr lang="it-IT" sz="1400" dirty="0" smtClean="0">
                <a:latin typeface="Calibri" panose="020F0502020204030204" pitchFamily="34" charset="0"/>
                <a:cs typeface="Calibri" panose="020F0502020204030204" pitchFamily="34" charset="0"/>
              </a:rPr>
              <a:t>Nonostante il trionfo del realismo alcuni artisti conservarono uno stretto rapporto con le avanguardie, grazie anche all’esodo di artisti </a:t>
            </a:r>
            <a:r>
              <a:rPr lang="it-IT" sz="1400" dirty="0" err="1" smtClean="0">
                <a:latin typeface="Calibri" panose="020F0502020204030204" pitchFamily="34" charset="0"/>
                <a:cs typeface="Calibri" panose="020F0502020204030204" pitchFamily="34" charset="0"/>
              </a:rPr>
              <a:t>dall’europa</a:t>
            </a:r>
            <a:r>
              <a:rPr lang="it-IT" sz="1400" dirty="0" smtClean="0">
                <a:latin typeface="Calibri" panose="020F0502020204030204" pitchFamily="34" charset="0"/>
                <a:cs typeface="Calibri" panose="020F0502020204030204" pitchFamily="34" charset="0"/>
              </a:rPr>
              <a:t> che si intensifico prima della guerra. Alcuni di loro erano già un mito per gli artisti americani. </a:t>
            </a:r>
            <a:r>
              <a:rPr lang="it-IT" sz="1400" b="1" dirty="0" err="1" smtClean="0">
                <a:latin typeface="Calibri" panose="020F0502020204030204" pitchFamily="34" charset="0"/>
                <a:cs typeface="Calibri" panose="020F0502020204030204" pitchFamily="34" charset="0"/>
              </a:rPr>
              <a:t>Garman</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e</a:t>
            </a:r>
            <a:r>
              <a:rPr lang="it-IT" sz="1400" b="1" dirty="0" smtClean="0">
                <a:latin typeface="Calibri" panose="020F0502020204030204" pitchFamily="34" charset="0"/>
                <a:cs typeface="Calibri" panose="020F0502020204030204" pitchFamily="34" charset="0"/>
              </a:rPr>
              <a:t> </a:t>
            </a:r>
            <a:r>
              <a:rPr lang="it-IT" sz="1400" b="1" dirty="0" err="1" smtClean="0">
                <a:latin typeface="Calibri" panose="020F0502020204030204" pitchFamily="34" charset="0"/>
                <a:cs typeface="Calibri" panose="020F0502020204030204" pitchFamily="34" charset="0"/>
              </a:rPr>
              <a:t>Glarner</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si ispirarono a </a:t>
            </a:r>
            <a:r>
              <a:rPr lang="it-IT" sz="1400" b="1" dirty="0" err="1" smtClean="0">
                <a:latin typeface="Calibri" panose="020F0502020204030204" pitchFamily="34" charset="0"/>
                <a:cs typeface="Calibri" panose="020F0502020204030204" pitchFamily="34" charset="0"/>
              </a:rPr>
              <a:t>Mondrian</a:t>
            </a:r>
            <a:r>
              <a:rPr lang="it-IT" sz="1400" dirty="0" smtClean="0">
                <a:latin typeface="Calibri" panose="020F0502020204030204" pitchFamily="34" charset="0"/>
                <a:cs typeface="Calibri" panose="020F0502020204030204" pitchFamily="34" charset="0"/>
              </a:rPr>
              <a:t>, il maestro supremo dell’astrattismo geometrico.</a:t>
            </a:r>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338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830997"/>
          </a:xfrm>
          <a:prstGeom prst="rect">
            <a:avLst/>
          </a:prstGeom>
          <a:noFill/>
        </p:spPr>
        <p:txBody>
          <a:bodyPr wrap="square" rtlCol="0">
            <a:spAutoFit/>
          </a:bodyPr>
          <a:lstStyle/>
          <a:p>
            <a:pPr algn="ctr" eaLnBrk="0" fontAlgn="base" hangingPunct="0">
              <a:spcBef>
                <a:spcPct val="0"/>
              </a:spcBef>
              <a:spcAft>
                <a:spcPct val="0"/>
              </a:spcAft>
            </a:pPr>
            <a:endParaRPr lang="it-IT" sz="2400" dirty="0" smtClean="0">
              <a:solidFill>
                <a:srgbClr val="000000"/>
              </a:solidFill>
              <a:latin typeface="Arial" charset="0"/>
            </a:endParaRPr>
          </a:p>
          <a:p>
            <a:pPr algn="ctr" eaLnBrk="0" fontAlgn="base" hangingPunct="0">
              <a:spcBef>
                <a:spcPct val="0"/>
              </a:spcBef>
              <a:spcAft>
                <a:spcPct val="0"/>
              </a:spcAft>
            </a:pPr>
            <a:r>
              <a:rPr lang="it-IT" sz="2400" dirty="0" smtClean="0">
                <a:solidFill>
                  <a:srgbClr val="000000"/>
                </a:solidFill>
                <a:latin typeface="Arial" charset="0"/>
              </a:rPr>
              <a:t>RITORNO ALL’AVANGUARDIA: Davis e </a:t>
            </a:r>
            <a:r>
              <a:rPr lang="it-IT" sz="2400" dirty="0" err="1" smtClean="0">
                <a:solidFill>
                  <a:srgbClr val="000000"/>
                </a:solidFill>
                <a:latin typeface="Arial" charset="0"/>
              </a:rPr>
              <a:t>Calder</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3489862"/>
            <a:ext cx="3554781" cy="268978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16" y="3458779"/>
            <a:ext cx="2782073" cy="2720868"/>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8" y="3003165"/>
            <a:ext cx="3086637" cy="276999"/>
          </a:xfrm>
          <a:prstGeom prst="rect">
            <a:avLst/>
          </a:prstGeom>
          <a:noFill/>
        </p:spPr>
        <p:txBody>
          <a:bodyPr wrap="square" rtlCol="0">
            <a:spAutoFit/>
          </a:bodyPr>
          <a:lstStyle/>
          <a:p>
            <a:r>
              <a:rPr lang="it-IT" sz="1200" dirty="0" smtClean="0">
                <a:latin typeface="Calibri" panose="020F0502020204030204" pitchFamily="34" charset="0"/>
                <a:cs typeface="Calibri" panose="020F0502020204030204" pitchFamily="34" charset="0"/>
              </a:rPr>
              <a:t>Stuart Davis, …</a:t>
            </a:r>
            <a:endParaRPr lang="it-IT" sz="1200" dirty="0">
              <a:latin typeface="Calibri" panose="020F0502020204030204" pitchFamily="34" charset="0"/>
              <a:cs typeface="Calibri" panose="020F0502020204030204" pitchFamily="34" charset="0"/>
            </a:endParaRPr>
          </a:p>
        </p:txBody>
      </p:sp>
      <p:sp>
        <p:nvSpPr>
          <p:cNvPr id="9" name="CasellaDiTesto 8"/>
          <p:cNvSpPr txBox="1"/>
          <p:nvPr/>
        </p:nvSpPr>
        <p:spPr>
          <a:xfrm>
            <a:off x="1666875" y="1700011"/>
            <a:ext cx="8929688" cy="1169551"/>
          </a:xfrm>
          <a:prstGeom prst="rect">
            <a:avLst/>
          </a:prstGeom>
          <a:noFill/>
        </p:spPr>
        <p:txBody>
          <a:bodyPr wrap="square" rtlCol="0">
            <a:spAutoFit/>
          </a:bodyPr>
          <a:lstStyle/>
          <a:p>
            <a:r>
              <a:rPr lang="it-IT" sz="1400" b="1" dirty="0" smtClean="0">
                <a:latin typeface="Calibri" panose="020F0502020204030204" pitchFamily="34" charset="0"/>
                <a:cs typeface="Calibri" panose="020F0502020204030204" pitchFamily="34" charset="0"/>
              </a:rPr>
              <a:t>Stuart Davis </a:t>
            </a:r>
            <a:r>
              <a:rPr lang="it-IT" sz="1400" dirty="0" smtClean="0">
                <a:latin typeface="Calibri" panose="020F0502020204030204" pitchFamily="34" charset="0"/>
                <a:cs typeface="Calibri" panose="020F0502020204030204" pitchFamily="34" charset="0"/>
              </a:rPr>
              <a:t>applicò uno stile cubista a soggetti americani, componendo astratte geometrie con ritagli di immagini, etichette, oggetti comuni. Attraverso la geometrica severità del quadrato e le sue innumerevoli variazioni, il tedesco </a:t>
            </a:r>
            <a:r>
              <a:rPr lang="it-IT" sz="1400" b="1" dirty="0" smtClean="0">
                <a:latin typeface="Calibri" panose="020F0502020204030204" pitchFamily="34" charset="0"/>
                <a:cs typeface="Calibri" panose="020F0502020204030204" pitchFamily="34" charset="0"/>
              </a:rPr>
              <a:t>Josef Albers </a:t>
            </a:r>
            <a:r>
              <a:rPr lang="it-IT" sz="1400" dirty="0" smtClean="0">
                <a:latin typeface="Calibri" panose="020F0502020204030204" pitchFamily="34" charset="0"/>
                <a:cs typeface="Calibri" panose="020F0502020204030204" pitchFamily="34" charset="0"/>
              </a:rPr>
              <a:t>propose ai colleghi americani lo studio sistematico dell’azione reciproca dei colori.</a:t>
            </a:r>
          </a:p>
          <a:p>
            <a:r>
              <a:rPr lang="it-IT" sz="1400" dirty="0" smtClean="0">
                <a:latin typeface="Calibri" panose="020F0502020204030204" pitchFamily="34" charset="0"/>
                <a:cs typeface="Calibri" panose="020F0502020204030204" pitchFamily="34" charset="0"/>
              </a:rPr>
              <a:t>Alla tradizione astratta coltivata nei lunghi anni trascorsi in </a:t>
            </a:r>
            <a:r>
              <a:rPr lang="it-IT" sz="1400" dirty="0">
                <a:latin typeface="Calibri" panose="020F0502020204030204" pitchFamily="34" charset="0"/>
                <a:cs typeface="Calibri" panose="020F0502020204030204" pitchFamily="34" charset="0"/>
              </a:rPr>
              <a:t>E</a:t>
            </a:r>
            <a:r>
              <a:rPr lang="it-IT" sz="1400" dirty="0" smtClean="0">
                <a:latin typeface="Calibri" panose="020F0502020204030204" pitchFamily="34" charset="0"/>
                <a:cs typeface="Calibri" panose="020F0502020204030204" pitchFamily="34" charset="0"/>
              </a:rPr>
              <a:t>uropa, l’americano </a:t>
            </a:r>
            <a:r>
              <a:rPr lang="it-IT" sz="1400" b="1" dirty="0" err="1" smtClean="0">
                <a:latin typeface="Calibri" panose="020F0502020204030204" pitchFamily="34" charset="0"/>
                <a:cs typeface="Calibri" panose="020F0502020204030204" pitchFamily="34" charset="0"/>
              </a:rPr>
              <a:t>Calder</a:t>
            </a:r>
            <a:r>
              <a:rPr lang="it-IT" sz="1400" dirty="0" smtClean="0">
                <a:latin typeface="Calibri" panose="020F0502020204030204" pitchFamily="34" charset="0"/>
                <a:cs typeface="Calibri" panose="020F0502020204030204" pitchFamily="34" charset="0"/>
              </a:rPr>
              <a:t> aggiunge il movimento. I suoi ‘mobile’ sono sculture dinamiche sospese ad un filo, in un equilibrio instabile.</a:t>
            </a:r>
            <a:endParaRPr lang="it-IT" sz="1400" dirty="0">
              <a:latin typeface="Calibri" panose="020F0502020204030204" pitchFamily="34" charset="0"/>
              <a:cs typeface="Calibri" panose="020F0502020204030204" pitchFamily="34" charset="0"/>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9524" y="3444422"/>
            <a:ext cx="3376409" cy="2757401"/>
          </a:xfrm>
          <a:prstGeom prst="rect">
            <a:avLst/>
          </a:prstGeom>
        </p:spPr>
      </p:pic>
      <p:sp>
        <p:nvSpPr>
          <p:cNvPr id="15" name="CasellaDiTesto 14"/>
          <p:cNvSpPr txBox="1"/>
          <p:nvPr/>
        </p:nvSpPr>
        <p:spPr>
          <a:xfrm>
            <a:off x="5318116" y="2906734"/>
            <a:ext cx="2164509" cy="276999"/>
          </a:xfrm>
          <a:prstGeom prst="rect">
            <a:avLst/>
          </a:prstGeom>
          <a:noFill/>
        </p:spPr>
        <p:txBody>
          <a:bodyPr wrap="square" rtlCol="0">
            <a:spAutoFit/>
          </a:bodyPr>
          <a:lstStyle/>
          <a:p>
            <a:r>
              <a:rPr lang="it-IT" sz="1200" dirty="0" smtClean="0">
                <a:latin typeface="Calibri" panose="020F0502020204030204" pitchFamily="34" charset="0"/>
                <a:cs typeface="Calibri" panose="020F0502020204030204" pitchFamily="34" charset="0"/>
              </a:rPr>
              <a:t>Josef Albers</a:t>
            </a:r>
            <a:endParaRPr lang="it-IT" sz="1200" dirty="0">
              <a:latin typeface="Calibri" panose="020F0502020204030204" pitchFamily="34" charset="0"/>
              <a:cs typeface="Calibri" panose="020F0502020204030204" pitchFamily="34" charset="0"/>
            </a:endParaRPr>
          </a:p>
        </p:txBody>
      </p:sp>
      <p:sp>
        <p:nvSpPr>
          <p:cNvPr id="16" name="CasellaDiTesto 15"/>
          <p:cNvSpPr txBox="1"/>
          <p:nvPr/>
        </p:nvSpPr>
        <p:spPr>
          <a:xfrm>
            <a:off x="9823831" y="2906734"/>
            <a:ext cx="1906073" cy="276999"/>
          </a:xfrm>
          <a:prstGeom prst="rect">
            <a:avLst/>
          </a:prstGeom>
          <a:noFill/>
        </p:spPr>
        <p:txBody>
          <a:bodyPr wrap="square" rtlCol="0">
            <a:spAutoFit/>
          </a:bodyPr>
          <a:lstStyle/>
          <a:p>
            <a:r>
              <a:rPr lang="it-IT" sz="1200" dirty="0" smtClean="0">
                <a:latin typeface="Calibri" panose="020F0502020204030204" pitchFamily="34" charset="0"/>
                <a:cs typeface="Calibri" panose="020F0502020204030204" pitchFamily="34" charset="0"/>
              </a:rPr>
              <a:t>Alexander </a:t>
            </a:r>
            <a:r>
              <a:rPr lang="it-IT" sz="1200" dirty="0" err="1" smtClean="0">
                <a:latin typeface="Calibri" panose="020F0502020204030204" pitchFamily="34" charset="0"/>
                <a:cs typeface="Calibri" panose="020F0502020204030204" pitchFamily="34" charset="0"/>
              </a:rPr>
              <a:t>Calder</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882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830997"/>
          </a:xfrm>
          <a:prstGeom prst="rect">
            <a:avLst/>
          </a:prstGeom>
          <a:noFill/>
        </p:spPr>
        <p:txBody>
          <a:bodyPr wrap="square" rtlCol="0">
            <a:spAutoFit/>
          </a:bodyPr>
          <a:lstStyle/>
          <a:p>
            <a:pPr algn="ctr" eaLnBrk="0" fontAlgn="base" hangingPunct="0">
              <a:spcBef>
                <a:spcPct val="0"/>
              </a:spcBef>
              <a:spcAft>
                <a:spcPct val="0"/>
              </a:spcAft>
            </a:pPr>
            <a:endParaRPr lang="it-IT" sz="2400" dirty="0" smtClean="0">
              <a:solidFill>
                <a:srgbClr val="000000"/>
              </a:solidFill>
              <a:latin typeface="Arial" charset="0"/>
            </a:endParaRPr>
          </a:p>
          <a:p>
            <a:pPr algn="ctr" eaLnBrk="0" fontAlgn="base" hangingPunct="0">
              <a:spcBef>
                <a:spcPct val="0"/>
              </a:spcBef>
              <a:spcAft>
                <a:spcPct val="0"/>
              </a:spcAft>
            </a:pPr>
            <a:r>
              <a:rPr lang="it-IT" sz="2400" dirty="0" smtClean="0">
                <a:solidFill>
                  <a:srgbClr val="000000"/>
                </a:solidFill>
                <a:latin typeface="Arial" charset="0"/>
              </a:rPr>
              <a:t>RITORNO ALL’AVANGUARDIA: </a:t>
            </a:r>
            <a:r>
              <a:rPr lang="it-IT" sz="2400" dirty="0" err="1" smtClean="0">
                <a:solidFill>
                  <a:srgbClr val="000000"/>
                </a:solidFill>
                <a:latin typeface="Arial" charset="0"/>
              </a:rPr>
              <a:t>Noguchi</a:t>
            </a:r>
            <a:r>
              <a:rPr lang="it-IT" sz="2400" dirty="0" smtClean="0">
                <a:solidFill>
                  <a:srgbClr val="000000"/>
                </a:solidFill>
                <a:latin typeface="Arial" charset="0"/>
              </a:rPr>
              <a:t> e Man </a:t>
            </a:r>
            <a:r>
              <a:rPr lang="it-IT" sz="2400" dirty="0" err="1" smtClean="0">
                <a:solidFill>
                  <a:srgbClr val="000000"/>
                </a:solidFill>
                <a:latin typeface="Arial" charset="0"/>
              </a:rPr>
              <a:t>Ray</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7567" y="3478229"/>
            <a:ext cx="2105049" cy="268978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539" y="3458779"/>
            <a:ext cx="1757227" cy="2720868"/>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9" y="3003165"/>
            <a:ext cx="1728768" cy="276999"/>
          </a:xfrm>
          <a:prstGeom prst="rect">
            <a:avLst/>
          </a:prstGeom>
          <a:noFill/>
        </p:spPr>
        <p:txBody>
          <a:bodyPr wrap="square" rtlCol="0">
            <a:spAutoFit/>
          </a:bodyPr>
          <a:lstStyle/>
          <a:p>
            <a:r>
              <a:rPr lang="it-IT" sz="1200" dirty="0" err="1" smtClean="0">
                <a:latin typeface="Calibri" panose="020F0502020204030204" pitchFamily="34" charset="0"/>
                <a:cs typeface="Calibri" panose="020F0502020204030204" pitchFamily="34" charset="0"/>
              </a:rPr>
              <a:t>Isamo</a:t>
            </a:r>
            <a:r>
              <a:rPr lang="it-IT" sz="1200" dirty="0" smtClean="0">
                <a:latin typeface="Calibri" panose="020F0502020204030204" pitchFamily="34" charset="0"/>
                <a:cs typeface="Calibri" panose="020F0502020204030204" pitchFamily="34" charset="0"/>
              </a:rPr>
              <a:t> </a:t>
            </a:r>
            <a:r>
              <a:rPr lang="it-IT" sz="1200" dirty="0" err="1" smtClean="0">
                <a:latin typeface="Calibri" panose="020F0502020204030204" pitchFamily="34" charset="0"/>
                <a:cs typeface="Calibri" panose="020F0502020204030204" pitchFamily="34" charset="0"/>
              </a:rPr>
              <a:t>Noguchi</a:t>
            </a:r>
            <a:r>
              <a:rPr lang="it-IT" sz="1200" dirty="0" smtClean="0">
                <a:latin typeface="Calibri" panose="020F0502020204030204" pitchFamily="34" charset="0"/>
                <a:cs typeface="Calibri" panose="020F0502020204030204" pitchFamily="34" charset="0"/>
              </a:rPr>
              <a:t>, …</a:t>
            </a:r>
            <a:endParaRPr lang="it-IT" sz="1200" dirty="0">
              <a:latin typeface="Calibri" panose="020F0502020204030204" pitchFamily="34" charset="0"/>
              <a:cs typeface="Calibri" panose="020F0502020204030204" pitchFamily="34" charset="0"/>
            </a:endParaRPr>
          </a:p>
        </p:txBody>
      </p:sp>
      <p:sp>
        <p:nvSpPr>
          <p:cNvPr id="9" name="CasellaDiTesto 8"/>
          <p:cNvSpPr txBox="1"/>
          <p:nvPr/>
        </p:nvSpPr>
        <p:spPr>
          <a:xfrm>
            <a:off x="1666875" y="1700011"/>
            <a:ext cx="8929688" cy="738664"/>
          </a:xfrm>
          <a:prstGeom prst="rect">
            <a:avLst/>
          </a:prstGeom>
          <a:noFill/>
        </p:spPr>
        <p:txBody>
          <a:bodyPr wrap="square" rtlCol="0">
            <a:spAutoFit/>
          </a:bodyPr>
          <a:lstStyle/>
          <a:p>
            <a:r>
              <a:rPr lang="it-IT" sz="1400" b="1" dirty="0" err="1" smtClean="0">
                <a:latin typeface="Calibri" panose="020F0502020204030204" pitchFamily="34" charset="0"/>
                <a:cs typeface="Calibri" panose="020F0502020204030204" pitchFamily="34" charset="0"/>
              </a:rPr>
              <a:t>Isamo</a:t>
            </a:r>
            <a:r>
              <a:rPr lang="it-IT" sz="1400" b="1" dirty="0" smtClean="0">
                <a:latin typeface="Calibri" panose="020F0502020204030204" pitchFamily="34" charset="0"/>
                <a:cs typeface="Calibri" panose="020F0502020204030204" pitchFamily="34" charset="0"/>
              </a:rPr>
              <a:t> </a:t>
            </a:r>
            <a:r>
              <a:rPr lang="it-IT" sz="1400" b="1" dirty="0" err="1" smtClean="0">
                <a:latin typeface="Calibri" panose="020F0502020204030204" pitchFamily="34" charset="0"/>
                <a:cs typeface="Calibri" panose="020F0502020204030204" pitchFamily="34" charset="0"/>
              </a:rPr>
              <a:t>Noguchi</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studiò con </a:t>
            </a:r>
            <a:r>
              <a:rPr lang="it-IT" sz="1400" b="1" dirty="0" err="1" smtClean="0">
                <a:latin typeface="Calibri" panose="020F0502020204030204" pitchFamily="34" charset="0"/>
                <a:cs typeface="Calibri" panose="020F0502020204030204" pitchFamily="34" charset="0"/>
              </a:rPr>
              <a:t>Brancusi</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a Parigi; </a:t>
            </a:r>
            <a:r>
              <a:rPr lang="it-IT" sz="1400" dirty="0" err="1" smtClean="0">
                <a:latin typeface="Calibri" panose="020F0502020204030204" pitchFamily="34" charset="0"/>
                <a:cs typeface="Calibri" panose="020F0502020204030204" pitchFamily="34" charset="0"/>
              </a:rPr>
              <a:t>inconfondibii</a:t>
            </a:r>
            <a:r>
              <a:rPr lang="it-IT" sz="1400" dirty="0" smtClean="0">
                <a:latin typeface="Calibri" panose="020F0502020204030204" pitchFamily="34" charset="0"/>
                <a:cs typeface="Calibri" panose="020F0502020204030204" pitchFamily="34" charset="0"/>
              </a:rPr>
              <a:t> le sue forme astratte con </a:t>
            </a:r>
            <a:r>
              <a:rPr lang="it-IT" sz="1400" dirty="0" err="1" smtClean="0">
                <a:latin typeface="Calibri" panose="020F0502020204030204" pitchFamily="34" charset="0"/>
                <a:cs typeface="Calibri" panose="020F0502020204030204" pitchFamily="34" charset="0"/>
              </a:rPr>
              <a:t>sovratoni</a:t>
            </a:r>
            <a:r>
              <a:rPr lang="it-IT" sz="1400" dirty="0" smtClean="0">
                <a:latin typeface="Calibri" panose="020F0502020204030204" pitchFamily="34" charset="0"/>
                <a:cs typeface="Calibri" panose="020F0502020204030204" pitchFamily="34" charset="0"/>
              </a:rPr>
              <a:t> surrealistici, abile intreccio di figure </a:t>
            </a:r>
            <a:r>
              <a:rPr lang="it-IT" sz="1400" dirty="0" err="1" smtClean="0">
                <a:latin typeface="Calibri" panose="020F0502020204030204" pitchFamily="34" charset="0"/>
                <a:cs typeface="Calibri" panose="020F0502020204030204" pitchFamily="34" charset="0"/>
              </a:rPr>
              <a:t>biomorfe</a:t>
            </a:r>
            <a:r>
              <a:rPr lang="it-IT" sz="1400" dirty="0" smtClean="0">
                <a:latin typeface="Calibri" panose="020F0502020204030204" pitchFamily="34" charset="0"/>
                <a:cs typeface="Calibri" panose="020F0502020204030204" pitchFamily="34" charset="0"/>
              </a:rPr>
              <a:t> vicine alla maniera di </a:t>
            </a:r>
            <a:r>
              <a:rPr lang="it-IT" sz="1400" b="1" dirty="0" err="1" smtClean="0">
                <a:latin typeface="Calibri" panose="020F0502020204030204" pitchFamily="34" charset="0"/>
                <a:cs typeface="Calibri" panose="020F0502020204030204" pitchFamily="34" charset="0"/>
              </a:rPr>
              <a:t>Arp</a:t>
            </a:r>
            <a:r>
              <a:rPr lang="it-IT" sz="1400" dirty="0" smtClean="0">
                <a:latin typeface="Calibri" panose="020F0502020204030204" pitchFamily="34" charset="0"/>
                <a:cs typeface="Calibri" panose="020F0502020204030204" pitchFamily="34" charset="0"/>
              </a:rPr>
              <a:t> e </a:t>
            </a:r>
            <a:r>
              <a:rPr lang="it-IT" sz="1400" b="1" dirty="0" smtClean="0">
                <a:latin typeface="Calibri" panose="020F0502020204030204" pitchFamily="34" charset="0"/>
                <a:cs typeface="Calibri" panose="020F0502020204030204" pitchFamily="34" charset="0"/>
              </a:rPr>
              <a:t>Mirò. </a:t>
            </a:r>
            <a:r>
              <a:rPr lang="it-IT" sz="1400" dirty="0" smtClean="0">
                <a:latin typeface="Calibri" panose="020F0502020204030204" pitchFamily="34" charset="0"/>
                <a:cs typeface="Calibri" panose="020F0502020204030204" pitchFamily="34" charset="0"/>
              </a:rPr>
              <a:t>Anche Man </a:t>
            </a:r>
            <a:r>
              <a:rPr lang="it-IT" sz="1400" dirty="0" err="1" smtClean="0">
                <a:latin typeface="Calibri" panose="020F0502020204030204" pitchFamily="34" charset="0"/>
                <a:cs typeface="Calibri" panose="020F0502020204030204" pitchFamily="34" charset="0"/>
              </a:rPr>
              <a:t>Ray</a:t>
            </a:r>
            <a:r>
              <a:rPr lang="it-IT" sz="1400" dirty="0" smtClean="0">
                <a:latin typeface="Calibri" panose="020F0502020204030204" pitchFamily="34" charset="0"/>
                <a:cs typeface="Calibri" panose="020F0502020204030204" pitchFamily="34" charset="0"/>
              </a:rPr>
              <a:t> visse a lungo a </a:t>
            </a:r>
            <a:r>
              <a:rPr lang="it-IT" sz="1400" dirty="0">
                <a:latin typeface="Calibri" panose="020F0502020204030204" pitchFamily="34" charset="0"/>
                <a:cs typeface="Calibri" panose="020F0502020204030204" pitchFamily="34" charset="0"/>
              </a:rPr>
              <a:t>P</a:t>
            </a:r>
            <a:r>
              <a:rPr lang="it-IT" sz="1400" dirty="0" smtClean="0">
                <a:latin typeface="Calibri" panose="020F0502020204030204" pitchFamily="34" charset="0"/>
                <a:cs typeface="Calibri" panose="020F0502020204030204" pitchFamily="34" charset="0"/>
              </a:rPr>
              <a:t>arigi dove aderì al gruppo dadaista mettendo il suo eclettismo al servizio di pittura, scultura, fotografia e cinema.</a:t>
            </a:r>
            <a:endParaRPr lang="it-IT" sz="1400" b="1" dirty="0">
              <a:latin typeface="Calibri" panose="020F0502020204030204" pitchFamily="34" charset="0"/>
              <a:cs typeface="Calibri" panose="020F0502020204030204" pitchFamily="34" charset="0"/>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262" y="3444422"/>
            <a:ext cx="3376409" cy="2584699"/>
          </a:xfrm>
          <a:prstGeom prst="rect">
            <a:avLst/>
          </a:prstGeom>
        </p:spPr>
      </p:pic>
      <p:sp>
        <p:nvSpPr>
          <p:cNvPr id="15" name="CasellaDiTesto 14"/>
          <p:cNvSpPr txBox="1"/>
          <p:nvPr/>
        </p:nvSpPr>
        <p:spPr>
          <a:xfrm>
            <a:off x="5318116" y="2906734"/>
            <a:ext cx="2164509"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Man </a:t>
            </a:r>
            <a:r>
              <a:rPr lang="it-IT" sz="1200" dirty="0" err="1">
                <a:latin typeface="Calibri" panose="020F0502020204030204" pitchFamily="34" charset="0"/>
                <a:cs typeface="Calibri" panose="020F0502020204030204" pitchFamily="34" charset="0"/>
              </a:rPr>
              <a:t>R</a:t>
            </a:r>
            <a:r>
              <a:rPr lang="it-IT" sz="1200" dirty="0" err="1" smtClean="0">
                <a:latin typeface="Calibri" panose="020F0502020204030204" pitchFamily="34" charset="0"/>
                <a:cs typeface="Calibri" panose="020F0502020204030204" pitchFamily="34" charset="0"/>
              </a:rPr>
              <a:t>ay</a:t>
            </a:r>
            <a:endParaRPr lang="it-IT" sz="1200" dirty="0">
              <a:latin typeface="Calibri" panose="020F0502020204030204" pitchFamily="34" charset="0"/>
              <a:cs typeface="Calibri" panose="020F0502020204030204" pitchFamily="34" charset="0"/>
            </a:endParaRPr>
          </a:p>
        </p:txBody>
      </p:sp>
      <p:sp>
        <p:nvSpPr>
          <p:cNvPr id="16" name="CasellaDiTesto 15"/>
          <p:cNvSpPr txBox="1"/>
          <p:nvPr/>
        </p:nvSpPr>
        <p:spPr>
          <a:xfrm>
            <a:off x="9823831" y="2906734"/>
            <a:ext cx="1906073" cy="276999"/>
          </a:xfrm>
          <a:prstGeom prst="rect">
            <a:avLst/>
          </a:prstGeom>
          <a:noFill/>
        </p:spPr>
        <p:txBody>
          <a:bodyPr wrap="square" rtlCol="0">
            <a:spAutoFit/>
          </a:bodyPr>
          <a:lstStyle/>
          <a:p>
            <a:r>
              <a:rPr lang="it-IT" sz="1200" dirty="0" smtClean="0">
                <a:latin typeface="Calibri" panose="020F0502020204030204" pitchFamily="34" charset="0"/>
                <a:cs typeface="Calibri" panose="020F0502020204030204" pitchFamily="34" charset="0"/>
              </a:rPr>
              <a:t>Man </a:t>
            </a:r>
            <a:r>
              <a:rPr lang="it-IT" sz="1200" dirty="0" err="1">
                <a:latin typeface="Calibri" panose="020F0502020204030204" pitchFamily="34" charset="0"/>
                <a:cs typeface="Calibri" panose="020F0502020204030204" pitchFamily="34" charset="0"/>
              </a:rPr>
              <a:t>R</a:t>
            </a:r>
            <a:r>
              <a:rPr lang="it-IT" sz="1200" dirty="0" err="1" smtClean="0">
                <a:latin typeface="Calibri" panose="020F0502020204030204" pitchFamily="34" charset="0"/>
                <a:cs typeface="Calibri" panose="020F0502020204030204" pitchFamily="34" charset="0"/>
              </a:rPr>
              <a:t>ay</a:t>
            </a:r>
            <a:endParaRPr lang="it-IT" sz="1200"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3112" y="3450254"/>
            <a:ext cx="2106931" cy="2725950"/>
          </a:xfrm>
          <a:prstGeom prst="rect">
            <a:avLst/>
          </a:prstGeom>
        </p:spPr>
      </p:pic>
      <p:sp>
        <p:nvSpPr>
          <p:cNvPr id="13" name="CasellaDiTesto 12"/>
          <p:cNvSpPr txBox="1"/>
          <p:nvPr/>
        </p:nvSpPr>
        <p:spPr>
          <a:xfrm>
            <a:off x="3443112" y="2906733"/>
            <a:ext cx="1712982" cy="276999"/>
          </a:xfrm>
          <a:prstGeom prst="rect">
            <a:avLst/>
          </a:prstGeom>
          <a:noFill/>
        </p:spPr>
        <p:txBody>
          <a:bodyPr wrap="square" rtlCol="0">
            <a:spAutoFit/>
          </a:bodyPr>
          <a:lstStyle/>
          <a:p>
            <a:r>
              <a:rPr lang="it-IT" sz="1200" dirty="0" smtClean="0">
                <a:latin typeface="Calibri" panose="020F0502020204030204" pitchFamily="34" charset="0"/>
                <a:cs typeface="Calibri" panose="020F0502020204030204" pitchFamily="34" charset="0"/>
              </a:rPr>
              <a:t>C. </a:t>
            </a:r>
            <a:r>
              <a:rPr lang="it-IT" sz="1200" dirty="0" err="1" smtClean="0">
                <a:latin typeface="Calibri" panose="020F0502020204030204" pitchFamily="34" charset="0"/>
                <a:cs typeface="Calibri" panose="020F0502020204030204" pitchFamily="34" charset="0"/>
              </a:rPr>
              <a:t>Brancusi</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802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FFFFFF">
                    <a:lumMod val="50000"/>
                  </a:srgbClr>
                </a:solidFill>
                <a:latin typeface="Calibri" charset="0"/>
              </a:rPr>
              <a:t>   Arte Americana 1930-50 </a:t>
            </a:r>
            <a:r>
              <a:rPr lang="it-IT" sz="1400" b="1" dirty="0">
                <a:solidFill>
                  <a:srgbClr val="FFFFFF">
                    <a:lumMod val="50000"/>
                  </a:srgbClr>
                </a:solidFill>
                <a:latin typeface="Calibri" charset="0"/>
              </a:rPr>
              <a:t>				                      		                                       </a:t>
            </a:r>
            <a:r>
              <a:rPr lang="it-IT" sz="1400" b="1" dirty="0" smtClean="0">
                <a:solidFill>
                  <a:srgbClr val="FFFFFF">
                    <a:lumMod val="50000"/>
                  </a:srgbClr>
                </a:solidFill>
                <a:latin typeface="Calibri" charset="0"/>
              </a:rPr>
              <a:t> </a:t>
            </a:r>
            <a:endParaRPr lang="it-IT" sz="1400" b="1" dirty="0">
              <a:solidFill>
                <a:srgbClr val="FFFFFF">
                  <a:lumMod val="50000"/>
                </a:srgbClr>
              </a:solidFill>
              <a:latin typeface="Calibri" charset="0"/>
            </a:endParaRPr>
          </a:p>
        </p:txBody>
      </p:sp>
      <p:sp>
        <p:nvSpPr>
          <p:cNvPr id="4" name="CasellaDiTesto 3"/>
          <p:cNvSpPr txBox="1"/>
          <p:nvPr/>
        </p:nvSpPr>
        <p:spPr>
          <a:xfrm>
            <a:off x="1847528" y="453556"/>
            <a:ext cx="7632848" cy="707886"/>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4000" b="1" dirty="0" smtClean="0">
                <a:solidFill>
                  <a:srgbClr val="000000"/>
                </a:solidFill>
                <a:latin typeface="Calibri Light" panose="020F0302020204030204" pitchFamily="34" charset="0"/>
                <a:cs typeface="Calibri Light" panose="020F0302020204030204" pitchFamily="34" charset="0"/>
              </a:rPr>
              <a:t>ARTE AMERICANA 1930-1950 </a:t>
            </a:r>
            <a:endParaRPr lang="it-IT" sz="40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775521" y="1412776"/>
            <a:ext cx="8280920" cy="1200329"/>
          </a:xfrm>
          <a:prstGeom prst="rect">
            <a:avLst/>
          </a:prstGeom>
          <a:noFill/>
        </p:spPr>
        <p:txBody>
          <a:bodyPr wrap="square" rtlCol="0">
            <a:spAutoFit/>
          </a:bodyPr>
          <a:lstStyle/>
          <a:p>
            <a:pPr eaLnBrk="0" fontAlgn="base" hangingPunct="0">
              <a:spcBef>
                <a:spcPct val="0"/>
              </a:spcBef>
              <a:spcAft>
                <a:spcPct val="0"/>
              </a:spcAft>
            </a:pPr>
            <a:r>
              <a:rPr lang="it-IT" sz="1200" dirty="0">
                <a:latin typeface="Calibri" panose="020F0502020204030204" pitchFamily="34" charset="0"/>
                <a:cs typeface="Calibri" panose="020F0502020204030204" pitchFamily="34" charset="0"/>
              </a:rPr>
              <a:t>Gli anni '20 sono l'epoca della fiducia, della gioia </a:t>
            </a:r>
            <a:r>
              <a:rPr lang="it-IT" sz="1200" dirty="0" smtClean="0">
                <a:latin typeface="Calibri" panose="020F0502020204030204" pitchFamily="34" charset="0"/>
                <a:cs typeface="Calibri" panose="020F0502020204030204" pitchFamily="34" charset="0"/>
              </a:rPr>
              <a:t>e della </a:t>
            </a:r>
            <a:r>
              <a:rPr lang="it-IT" sz="1200" dirty="0">
                <a:latin typeface="Calibri" panose="020F0502020204030204" pitchFamily="34" charset="0"/>
                <a:cs typeface="Calibri" panose="020F0502020204030204" pitchFamily="34" charset="0"/>
              </a:rPr>
              <a:t>spensieratezza, l'epoca in cui l'America prende coscienza di </a:t>
            </a:r>
            <a:r>
              <a:rPr lang="it-IT" sz="1200" dirty="0" err="1" smtClean="0">
                <a:latin typeface="Calibri" panose="020F0502020204030204" pitchFamily="34" charset="0"/>
                <a:cs typeface="Calibri" panose="020F0502020204030204" pitchFamily="34" charset="0"/>
              </a:rPr>
              <a:t>sè</a:t>
            </a:r>
            <a:r>
              <a:rPr lang="it-IT" sz="1200" dirty="0" smtClean="0">
                <a:latin typeface="Calibri" panose="020F0502020204030204" pitchFamily="34" charset="0"/>
                <a:cs typeface="Calibri" panose="020F0502020204030204" pitchFamily="34" charset="0"/>
              </a:rPr>
              <a:t> </a:t>
            </a:r>
            <a:r>
              <a:rPr lang="it-IT" sz="1200" dirty="0">
                <a:latin typeface="Calibri" panose="020F0502020204030204" pitchFamily="34" charset="0"/>
                <a:cs typeface="Calibri" panose="020F0502020204030204" pitchFamily="34" charset="0"/>
              </a:rPr>
              <a:t>e si presenta al mondo </a:t>
            </a:r>
            <a:r>
              <a:rPr lang="it-IT" sz="1200" dirty="0" smtClean="0">
                <a:latin typeface="Calibri" panose="020F0502020204030204" pitchFamily="34" charset="0"/>
                <a:cs typeface="Calibri" panose="020F0502020204030204" pitchFamily="34" charset="0"/>
              </a:rPr>
              <a:t>come la </a:t>
            </a:r>
            <a:r>
              <a:rPr lang="it-IT" sz="1200" dirty="0">
                <a:latin typeface="Calibri" panose="020F0502020204030204" pitchFamily="34" charset="0"/>
                <a:cs typeface="Calibri" panose="020F0502020204030204" pitchFamily="34" charset="0"/>
              </a:rPr>
              <a:t>nuova Terra Promessa. </a:t>
            </a:r>
            <a:r>
              <a:rPr lang="it-IT" sz="1200" dirty="0" smtClean="0">
                <a:latin typeface="Calibri" panose="020F0502020204030204" pitchFamily="34" charset="0"/>
                <a:cs typeface="Calibri" panose="020F0502020204030204" pitchFamily="34" charset="0"/>
              </a:rPr>
              <a:t/>
            </a:r>
            <a:br>
              <a:rPr lang="it-IT" sz="1200" dirty="0" smtClean="0">
                <a:latin typeface="Calibri" panose="020F0502020204030204" pitchFamily="34" charset="0"/>
                <a:cs typeface="Calibri" panose="020F0502020204030204" pitchFamily="34" charset="0"/>
              </a:rPr>
            </a:br>
            <a:r>
              <a:rPr lang="it-IT" sz="1200" dirty="0" smtClean="0">
                <a:latin typeface="Calibri" panose="020F0502020204030204" pitchFamily="34" charset="0"/>
                <a:cs typeface="Calibri" panose="020F0502020204030204" pitchFamily="34" charset="0"/>
              </a:rPr>
              <a:t/>
            </a:r>
            <a:br>
              <a:rPr lang="it-IT" sz="1200" dirty="0" smtClean="0">
                <a:latin typeface="Calibri" panose="020F0502020204030204" pitchFamily="34" charset="0"/>
                <a:cs typeface="Calibri" panose="020F0502020204030204" pitchFamily="34" charset="0"/>
              </a:rPr>
            </a:br>
            <a:r>
              <a:rPr lang="it-IT" sz="1200" dirty="0">
                <a:latin typeface="Calibri" panose="020F0502020204030204" pitchFamily="34" charset="0"/>
                <a:cs typeface="Calibri" panose="020F0502020204030204" pitchFamily="34" charset="0"/>
              </a:rPr>
              <a:t>Esportando il proprio modello di vita attraverso il cinema, la musica, i balli popolari e promettendo </a:t>
            </a:r>
            <a:r>
              <a:rPr lang="it-IT" sz="1200" dirty="0" smtClean="0">
                <a:latin typeface="Calibri" panose="020F0502020204030204" pitchFamily="34" charset="0"/>
                <a:cs typeface="Calibri" panose="020F0502020204030204" pitchFamily="34" charset="0"/>
              </a:rPr>
              <a:t>libertà, </a:t>
            </a:r>
            <a:r>
              <a:rPr lang="it-IT" sz="1200" dirty="0">
                <a:latin typeface="Calibri" panose="020F0502020204030204" pitchFamily="34" charset="0"/>
                <a:cs typeface="Calibri" panose="020F0502020204030204" pitchFamily="34" charset="0"/>
              </a:rPr>
              <a:t>benessere e emancipazione alla gente più umile, gli Stati Uniti generarono il proprio mito. Il desiderio di sentirsi la frontiera </a:t>
            </a:r>
            <a:r>
              <a:rPr lang="it-IT" sz="1200" dirty="0" smtClean="0">
                <a:latin typeface="Calibri" panose="020F0502020204030204" pitchFamily="34" charset="0"/>
                <a:cs typeface="Calibri" panose="020F0502020204030204" pitchFamily="34" charset="0"/>
              </a:rPr>
              <a:t>più </a:t>
            </a:r>
            <a:r>
              <a:rPr lang="it-IT" sz="1200" dirty="0">
                <a:latin typeface="Calibri" panose="020F0502020204030204" pitchFamily="34" charset="0"/>
                <a:cs typeface="Calibri" panose="020F0502020204030204" pitchFamily="34" charset="0"/>
              </a:rPr>
              <a:t>avanzata </a:t>
            </a:r>
            <a:r>
              <a:rPr lang="it-IT" sz="1200" dirty="0" smtClean="0">
                <a:latin typeface="Calibri" panose="020F0502020204030204" pitchFamily="34" charset="0"/>
                <a:cs typeface="Calibri" panose="020F0502020204030204" pitchFamily="34" charset="0"/>
              </a:rPr>
              <a:t>dell'umanità è </a:t>
            </a:r>
            <a:r>
              <a:rPr lang="it-IT" sz="1200" dirty="0">
                <a:latin typeface="Calibri" panose="020F0502020204030204" pitchFamily="34" charset="0"/>
                <a:cs typeface="Calibri" panose="020F0502020204030204" pitchFamily="34" charset="0"/>
              </a:rPr>
              <a:t>conosciuto come il sogno americano, 'The American </a:t>
            </a:r>
            <a:r>
              <a:rPr lang="it-IT" sz="1200" dirty="0" err="1">
                <a:latin typeface="Calibri" panose="020F0502020204030204" pitchFamily="34" charset="0"/>
                <a:cs typeface="Calibri" panose="020F0502020204030204" pitchFamily="34" charset="0"/>
              </a:rPr>
              <a:t>Dream</a:t>
            </a:r>
            <a:r>
              <a:rPr lang="it-IT" sz="1200" dirty="0">
                <a:latin typeface="Calibri" panose="020F0502020204030204" pitchFamily="34" charset="0"/>
                <a:cs typeface="Calibri" panose="020F0502020204030204" pitchFamily="34" charset="0"/>
              </a:rPr>
              <a:t>'. </a:t>
            </a:r>
            <a:endParaRPr lang="it-IT" sz="2400" dirty="0">
              <a:solidFill>
                <a:srgbClr val="000000"/>
              </a:solidFill>
              <a:latin typeface="Calibri" panose="020F0502020204030204" pitchFamily="34" charset="0"/>
              <a:cs typeface="Calibri" panose="020F0502020204030204" pitchFamily="34" charset="0"/>
            </a:endParaRPr>
          </a:p>
        </p:txBody>
      </p:sp>
      <p:sp>
        <p:nvSpPr>
          <p:cNvPr id="13" name="CasellaDiTesto 12"/>
          <p:cNvSpPr txBox="1"/>
          <p:nvPr/>
        </p:nvSpPr>
        <p:spPr>
          <a:xfrm>
            <a:off x="5950039" y="3013081"/>
            <a:ext cx="4250417" cy="1938992"/>
          </a:xfrm>
          <a:prstGeom prst="rect">
            <a:avLst/>
          </a:prstGeom>
          <a:noFill/>
        </p:spPr>
        <p:txBody>
          <a:bodyPr wrap="square" rtlCol="0">
            <a:spAutoFit/>
          </a:bodyPr>
          <a:lstStyle/>
          <a:p>
            <a:pPr eaLnBrk="0" fontAlgn="base" hangingPunct="0">
              <a:spcBef>
                <a:spcPct val="0"/>
              </a:spcBef>
              <a:spcAft>
                <a:spcPct val="0"/>
              </a:spcAft>
            </a:pPr>
            <a:r>
              <a:rPr lang="it-IT" sz="1200" dirty="0" smtClean="0">
                <a:solidFill>
                  <a:srgbClr val="000000"/>
                </a:solidFill>
                <a:latin typeface="Calibri Light" panose="020F0302020204030204" pitchFamily="34" charset="0"/>
                <a:cs typeface="Calibri Light" panose="020F0302020204030204" pitchFamily="34" charset="0"/>
              </a:rPr>
              <a:t>L’arte moderna europea viene conosciuta direttamente </a:t>
            </a:r>
            <a:r>
              <a:rPr lang="it-IT" sz="1200" dirty="0">
                <a:solidFill>
                  <a:srgbClr val="000000"/>
                </a:solidFill>
                <a:latin typeface="Calibri Light" panose="020F0302020204030204" pitchFamily="34" charset="0"/>
                <a:cs typeface="Calibri Light" panose="020F0302020204030204" pitchFamily="34" charset="0"/>
              </a:rPr>
              <a:t>grazie alla mostra all'</a:t>
            </a:r>
            <a:r>
              <a:rPr lang="it-IT" sz="1200" b="1" dirty="0" err="1">
                <a:solidFill>
                  <a:srgbClr val="000000"/>
                </a:solidFill>
                <a:latin typeface="Calibri Light" panose="020F0302020204030204" pitchFamily="34" charset="0"/>
                <a:cs typeface="Calibri Light" panose="020F0302020204030204" pitchFamily="34" charset="0"/>
              </a:rPr>
              <a:t>Armory</a:t>
            </a:r>
            <a:r>
              <a:rPr lang="it-IT" sz="1200" b="1" dirty="0">
                <a:solidFill>
                  <a:srgbClr val="000000"/>
                </a:solidFill>
                <a:latin typeface="Calibri Light" panose="020F0302020204030204" pitchFamily="34" charset="0"/>
                <a:cs typeface="Calibri Light" panose="020F0302020204030204" pitchFamily="34" charset="0"/>
              </a:rPr>
              <a:t> Show </a:t>
            </a:r>
            <a:r>
              <a:rPr lang="it-IT" sz="1200" dirty="0">
                <a:solidFill>
                  <a:srgbClr val="000000"/>
                </a:solidFill>
                <a:latin typeface="Calibri Light" panose="020F0302020204030204" pitchFamily="34" charset="0"/>
                <a:cs typeface="Calibri Light" panose="020F0302020204030204" pitchFamily="34" charset="0"/>
              </a:rPr>
              <a:t>di New York nel 1913, come International </a:t>
            </a:r>
            <a:r>
              <a:rPr lang="it-IT" sz="1200" dirty="0" err="1">
                <a:solidFill>
                  <a:srgbClr val="000000"/>
                </a:solidFill>
                <a:latin typeface="Calibri Light" panose="020F0302020204030204" pitchFamily="34" charset="0"/>
                <a:cs typeface="Calibri Light" panose="020F0302020204030204" pitchFamily="34" charset="0"/>
              </a:rPr>
              <a:t>Exhibition</a:t>
            </a:r>
            <a:r>
              <a:rPr lang="it-IT" sz="1200" dirty="0">
                <a:solidFill>
                  <a:srgbClr val="000000"/>
                </a:solidFill>
                <a:latin typeface="Calibri Light" panose="020F0302020204030204" pitchFamily="34" charset="0"/>
                <a:cs typeface="Calibri Light" panose="020F0302020204030204" pitchFamily="34" charset="0"/>
              </a:rPr>
              <a:t> of </a:t>
            </a:r>
            <a:r>
              <a:rPr lang="it-IT" sz="1200" dirty="0" err="1">
                <a:solidFill>
                  <a:srgbClr val="000000"/>
                </a:solidFill>
                <a:latin typeface="Calibri Light" panose="020F0302020204030204" pitchFamily="34" charset="0"/>
                <a:cs typeface="Calibri Light" panose="020F0302020204030204" pitchFamily="34" charset="0"/>
              </a:rPr>
              <a:t>Modern</a:t>
            </a:r>
            <a:r>
              <a:rPr lang="it-IT" sz="1200" dirty="0">
                <a:solidFill>
                  <a:srgbClr val="000000"/>
                </a:solidFill>
                <a:latin typeface="Calibri Light" panose="020F0302020204030204" pitchFamily="34" charset="0"/>
                <a:cs typeface="Calibri Light" panose="020F0302020204030204" pitchFamily="34" charset="0"/>
              </a:rPr>
              <a:t> Art, organizzata dall'Associazione di Pittori e Scultori Americani nei locali dell'arsenale del 69° reggimento. </a:t>
            </a:r>
            <a:endParaRPr lang="it-IT" sz="1200" dirty="0" smtClean="0">
              <a:solidFill>
                <a:srgbClr val="000000"/>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it-IT" sz="1200" dirty="0" smtClean="0">
                <a:solidFill>
                  <a:srgbClr val="000000"/>
                </a:solidFill>
                <a:latin typeface="Calibri Light" panose="020F0302020204030204" pitchFamily="34" charset="0"/>
                <a:cs typeface="Calibri Light" panose="020F0302020204030204" pitchFamily="34" charset="0"/>
              </a:rPr>
              <a:t>Erano </a:t>
            </a:r>
            <a:r>
              <a:rPr lang="it-IT" sz="1200" dirty="0">
                <a:solidFill>
                  <a:srgbClr val="000000"/>
                </a:solidFill>
                <a:latin typeface="Calibri Light" panose="020F0302020204030204" pitchFamily="34" charset="0"/>
                <a:cs typeface="Calibri Light" panose="020F0302020204030204" pitchFamily="34" charset="0"/>
              </a:rPr>
              <a:t>presenti quasi tutte le avanguardie europee contemporanee: il cubismo, il </a:t>
            </a:r>
            <a:r>
              <a:rPr lang="it-IT" sz="1200" dirty="0" err="1">
                <a:solidFill>
                  <a:srgbClr val="000000"/>
                </a:solidFill>
                <a:latin typeface="Calibri Light" panose="020F0302020204030204" pitchFamily="34" charset="0"/>
                <a:cs typeface="Calibri Light" panose="020F0302020204030204" pitchFamily="34" charset="0"/>
              </a:rPr>
              <a:t>Fauvismo,il</a:t>
            </a:r>
            <a:r>
              <a:rPr lang="it-IT" sz="1200" dirty="0">
                <a:solidFill>
                  <a:srgbClr val="000000"/>
                </a:solidFill>
                <a:latin typeface="Calibri Light" panose="020F0302020204030204" pitchFamily="34" charset="0"/>
                <a:cs typeface="Calibri Light" panose="020F0302020204030204" pitchFamily="34" charset="0"/>
              </a:rPr>
              <a:t> futurismo. Poi anche le correnti appena più vecchie: Impressionismo, </a:t>
            </a:r>
            <a:r>
              <a:rPr lang="it-IT" sz="1200" dirty="0" err="1">
                <a:solidFill>
                  <a:srgbClr val="000000"/>
                </a:solidFill>
                <a:latin typeface="Calibri Light" panose="020F0302020204030204" pitchFamily="34" charset="0"/>
                <a:cs typeface="Calibri Light" panose="020F0302020204030204" pitchFamily="34" charset="0"/>
              </a:rPr>
              <a:t>post.impressionismo</a:t>
            </a:r>
            <a:r>
              <a:rPr lang="it-IT" sz="1200" dirty="0">
                <a:solidFill>
                  <a:srgbClr val="000000"/>
                </a:solidFill>
                <a:latin typeface="Calibri Light" panose="020F0302020204030204" pitchFamily="34" charset="0"/>
                <a:cs typeface="Calibri Light" panose="020F0302020204030204" pitchFamily="34" charset="0"/>
              </a:rPr>
              <a:t>, espressionismo. </a:t>
            </a:r>
            <a:endParaRPr lang="it-IT" sz="1200" dirty="0" smtClean="0">
              <a:solidFill>
                <a:srgbClr val="000000"/>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p:txBody>
      </p:sp>
      <p:pic>
        <p:nvPicPr>
          <p:cNvPr id="1026" name="Picture 2" descr="Ford Modello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3013081"/>
            <a:ext cx="3733845" cy="2389661"/>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1775521" y="5844422"/>
            <a:ext cx="8532662" cy="369332"/>
          </a:xfrm>
          <a:prstGeom prst="rect">
            <a:avLst/>
          </a:prstGeom>
          <a:noFill/>
        </p:spPr>
        <p:txBody>
          <a:bodyPr wrap="square" rtlCol="0">
            <a:spAutoFit/>
          </a:bodyPr>
          <a:lstStyle/>
          <a:p>
            <a:r>
              <a:rPr lang="it-IT" i="1" dirty="0">
                <a:latin typeface="Calibri" panose="020F0502020204030204" pitchFamily="34" charset="0"/>
                <a:cs typeface="Calibri" panose="020F0502020204030204" pitchFamily="34" charset="0"/>
              </a:rPr>
              <a:t>Da: Arte americana 1930-50. Arte americana prima dell'avanguardia. </a:t>
            </a:r>
            <a:r>
              <a:rPr lang="it-IT" i="1" dirty="0">
                <a:latin typeface="Calibri" panose="020F0502020204030204" pitchFamily="34" charset="0"/>
                <a:cs typeface="Calibri" panose="020F0502020204030204" pitchFamily="34" charset="0"/>
                <a:hlinkClick r:id="rId4"/>
              </a:rPr>
              <a:t>vai al video </a:t>
            </a:r>
            <a:r>
              <a:rPr lang="it-IT" i="1" dirty="0" smtClean="0">
                <a:latin typeface="Calibri" panose="020F0502020204030204" pitchFamily="34" charset="0"/>
                <a:cs typeface="Calibri" panose="020F0502020204030204" pitchFamily="34" charset="0"/>
                <a:hlinkClick r:id="rId4"/>
              </a:rPr>
              <a:t>Rai</a:t>
            </a:r>
            <a:endParaRPr lang="it-IT" dirty="0"/>
          </a:p>
        </p:txBody>
      </p:sp>
    </p:spTree>
    <p:extLst>
      <p:ext uri="{BB962C8B-B14F-4D97-AF65-F5344CB8AC3E}">
        <p14:creationId xmlns:p14="http://schemas.microsoft.com/office/powerpoint/2010/main" val="3632766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830997"/>
          </a:xfrm>
          <a:prstGeom prst="rect">
            <a:avLst/>
          </a:prstGeom>
          <a:noFill/>
        </p:spPr>
        <p:txBody>
          <a:bodyPr wrap="square" rtlCol="0">
            <a:spAutoFit/>
          </a:bodyPr>
          <a:lstStyle/>
          <a:p>
            <a:pPr algn="ctr" eaLnBrk="0" fontAlgn="base" hangingPunct="0">
              <a:spcBef>
                <a:spcPct val="0"/>
              </a:spcBef>
              <a:spcAft>
                <a:spcPct val="0"/>
              </a:spcAft>
            </a:pPr>
            <a:endParaRPr lang="it-IT" sz="2400" dirty="0" smtClean="0">
              <a:solidFill>
                <a:srgbClr val="000000"/>
              </a:solidFill>
              <a:latin typeface="Arial" charset="0"/>
            </a:endParaRPr>
          </a:p>
          <a:p>
            <a:pPr algn="ctr" eaLnBrk="0" fontAlgn="base" hangingPunct="0">
              <a:spcBef>
                <a:spcPct val="0"/>
              </a:spcBef>
              <a:spcAft>
                <a:spcPct val="0"/>
              </a:spcAft>
            </a:pPr>
            <a:r>
              <a:rPr lang="it-IT" sz="2400" dirty="0" smtClean="0">
                <a:solidFill>
                  <a:srgbClr val="000000"/>
                </a:solidFill>
                <a:latin typeface="Arial" charset="0"/>
              </a:rPr>
              <a:t>RITORNO ALL’AVANGUARDIA: Joseph </a:t>
            </a:r>
            <a:r>
              <a:rPr lang="it-IT" sz="2400" dirty="0" err="1" smtClean="0">
                <a:solidFill>
                  <a:srgbClr val="000000"/>
                </a:solidFill>
                <a:latin typeface="Arial" charset="0"/>
              </a:rPr>
              <a:t>Cornell</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10" name="Rettangolo 9"/>
          <p:cNvSpPr/>
          <p:nvPr/>
        </p:nvSpPr>
        <p:spPr>
          <a:xfrm>
            <a:off x="4855335" y="1565438"/>
            <a:ext cx="6131759"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1565438"/>
            <a:ext cx="3035121" cy="4463412"/>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9" y="3003165"/>
            <a:ext cx="1728768" cy="276999"/>
          </a:xfrm>
          <a:prstGeom prst="rect">
            <a:avLst/>
          </a:prstGeom>
          <a:noFill/>
        </p:spPr>
        <p:txBody>
          <a:bodyPr wrap="square" rtlCol="0">
            <a:spAutoFit/>
          </a:bodyPr>
          <a:lstStyle/>
          <a:p>
            <a:endParaRPr lang="it-IT" sz="1200" dirty="0">
              <a:latin typeface="Calibri" panose="020F0502020204030204" pitchFamily="34" charset="0"/>
              <a:cs typeface="Calibri" panose="020F0502020204030204" pitchFamily="34" charset="0"/>
            </a:endParaRPr>
          </a:p>
        </p:txBody>
      </p:sp>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620" y="3501599"/>
            <a:ext cx="4035380" cy="2536524"/>
          </a:xfrm>
          <a:prstGeom prst="rect">
            <a:avLst/>
          </a:prstGeom>
        </p:spPr>
      </p:pic>
      <p:sp>
        <p:nvSpPr>
          <p:cNvPr id="2" name="CasellaDiTesto 1"/>
          <p:cNvSpPr txBox="1"/>
          <p:nvPr/>
        </p:nvSpPr>
        <p:spPr>
          <a:xfrm>
            <a:off x="4752305" y="1565439"/>
            <a:ext cx="5915696" cy="1815882"/>
          </a:xfrm>
          <a:prstGeom prst="rect">
            <a:avLst/>
          </a:prstGeom>
          <a:noFill/>
        </p:spPr>
        <p:txBody>
          <a:bodyPr wrap="square" rtlCol="0">
            <a:spAutoFit/>
          </a:bodyPr>
          <a:lstStyle/>
          <a:p>
            <a:r>
              <a:rPr lang="it-IT" sz="1400" b="1" dirty="0" smtClean="0">
                <a:latin typeface="Calibri" panose="020F0502020204030204" pitchFamily="34" charset="0"/>
                <a:cs typeface="Calibri" panose="020F0502020204030204" pitchFamily="34" charset="0"/>
              </a:rPr>
              <a:t>Joseph </a:t>
            </a:r>
            <a:r>
              <a:rPr lang="it-IT" sz="1400" b="1" dirty="0" err="1" smtClean="0">
                <a:latin typeface="Calibri" panose="020F0502020204030204" pitchFamily="34" charset="0"/>
                <a:cs typeface="Calibri" panose="020F0502020204030204" pitchFamily="34" charset="0"/>
              </a:rPr>
              <a:t>Cornell</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invece non si mosse mai da New York. Le sue scatole, i suoi collage tridimensionali evocano il poter misterioso delle cose semplici, sono giardini recintati sospesi in un silenzio senza tempo, un curioso amalgama di bizzarrie e sobrietà formale.</a:t>
            </a:r>
          </a:p>
          <a:p>
            <a:r>
              <a:rPr lang="it-IT" sz="1400" dirty="0" smtClean="0">
                <a:latin typeface="Calibri" panose="020F0502020204030204" pitchFamily="34" charset="0"/>
                <a:cs typeface="Calibri" panose="020F0502020204030204" pitchFamily="34" charset="0"/>
              </a:rPr>
              <a:t>La sua sensibilità era troppo intimista per entrare nella grande tradizione americana, eppure questi teatrini, fatti di oggetti riciclati, mappe stellari di un universo privato indicheranno la via a molti scultori americani, a </a:t>
            </a:r>
            <a:r>
              <a:rPr lang="it-IT" sz="1400" dirty="0" err="1" smtClean="0">
                <a:latin typeface="Calibri" panose="020F0502020204030204" pitchFamily="34" charset="0"/>
                <a:cs typeface="Calibri" panose="020F0502020204030204" pitchFamily="34" charset="0"/>
              </a:rPr>
              <a:t>Rauschenberg</a:t>
            </a:r>
            <a:r>
              <a:rPr lang="it-IT" sz="1400" dirty="0" smtClean="0">
                <a:latin typeface="Calibri" panose="020F0502020204030204" pitchFamily="34" charset="0"/>
                <a:cs typeface="Calibri" panose="020F0502020204030204" pitchFamily="34" charset="0"/>
              </a:rPr>
              <a:t> per esempio.</a:t>
            </a:r>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517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830997"/>
          </a:xfrm>
          <a:prstGeom prst="rect">
            <a:avLst/>
          </a:prstGeom>
          <a:noFill/>
        </p:spPr>
        <p:txBody>
          <a:bodyPr wrap="square" rtlCol="0">
            <a:spAutoFit/>
          </a:bodyPr>
          <a:lstStyle/>
          <a:p>
            <a:pPr algn="ctr" eaLnBrk="0" fontAlgn="base" hangingPunct="0">
              <a:spcBef>
                <a:spcPct val="0"/>
              </a:spcBef>
              <a:spcAft>
                <a:spcPct val="0"/>
              </a:spcAft>
            </a:pPr>
            <a:endParaRPr lang="it-IT" sz="2400" dirty="0" smtClean="0">
              <a:solidFill>
                <a:srgbClr val="000000"/>
              </a:solidFill>
              <a:latin typeface="Arial" charset="0"/>
            </a:endParaRPr>
          </a:p>
          <a:p>
            <a:pPr algn="ctr" eaLnBrk="0" fontAlgn="base" hangingPunct="0">
              <a:spcBef>
                <a:spcPct val="0"/>
              </a:spcBef>
              <a:spcAft>
                <a:spcPct val="0"/>
              </a:spcAft>
            </a:pPr>
            <a:r>
              <a:rPr lang="it-IT" sz="2400" dirty="0" smtClean="0">
                <a:solidFill>
                  <a:srgbClr val="000000"/>
                </a:solidFill>
                <a:latin typeface="Arial" charset="0"/>
              </a:rPr>
              <a:t>RITORNO ALL’AVANGUARDIA: </a:t>
            </a:r>
            <a:r>
              <a:rPr lang="it-IT" sz="2400" dirty="0" err="1" smtClean="0">
                <a:solidFill>
                  <a:srgbClr val="000000"/>
                </a:solidFill>
                <a:latin typeface="Arial" charset="0"/>
              </a:rPr>
              <a:t>Bourgeois</a:t>
            </a:r>
            <a:r>
              <a:rPr lang="it-IT" sz="2400" dirty="0" smtClean="0">
                <a:solidFill>
                  <a:srgbClr val="000000"/>
                </a:solidFill>
                <a:latin typeface="Arial" charset="0"/>
              </a:rPr>
              <a:t> e </a:t>
            </a:r>
            <a:r>
              <a:rPr lang="it-IT" sz="2400" dirty="0" err="1">
                <a:solidFill>
                  <a:srgbClr val="000000"/>
                </a:solidFill>
                <a:latin typeface="Arial" charset="0"/>
              </a:rPr>
              <a:t>N</a:t>
            </a:r>
            <a:r>
              <a:rPr lang="it-IT" sz="2400" dirty="0" err="1" smtClean="0">
                <a:solidFill>
                  <a:srgbClr val="000000"/>
                </a:solidFill>
                <a:latin typeface="Arial" charset="0"/>
              </a:rPr>
              <a:t>evelson</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10" name="Rettangolo 9"/>
          <p:cNvSpPr/>
          <p:nvPr/>
        </p:nvSpPr>
        <p:spPr>
          <a:xfrm>
            <a:off x="4855335" y="1565438"/>
            <a:ext cx="6131759"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32983"/>
            <a:ext cx="3185972" cy="4247963"/>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9" y="3003165"/>
            <a:ext cx="1728768" cy="276999"/>
          </a:xfrm>
          <a:prstGeom prst="rect">
            <a:avLst/>
          </a:prstGeom>
          <a:noFill/>
        </p:spPr>
        <p:txBody>
          <a:bodyPr wrap="square" rtlCol="0">
            <a:spAutoFit/>
          </a:bodyPr>
          <a:lstStyle/>
          <a:p>
            <a:endParaRPr lang="it-IT" sz="1200" dirty="0">
              <a:latin typeface="Calibri" panose="020F0502020204030204" pitchFamily="34" charset="0"/>
              <a:cs typeface="Calibri" panose="020F0502020204030204" pitchFamily="34" charset="0"/>
            </a:endParaRP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045" y="2966243"/>
            <a:ext cx="3796518" cy="3014703"/>
          </a:xfrm>
          <a:prstGeom prst="rect">
            <a:avLst/>
          </a:prstGeom>
        </p:spPr>
      </p:pic>
      <p:sp>
        <p:nvSpPr>
          <p:cNvPr id="2" name="CasellaDiTesto 1"/>
          <p:cNvSpPr txBox="1"/>
          <p:nvPr/>
        </p:nvSpPr>
        <p:spPr>
          <a:xfrm>
            <a:off x="4855335" y="1732983"/>
            <a:ext cx="5812665" cy="1169551"/>
          </a:xfrm>
          <a:prstGeom prst="rect">
            <a:avLst/>
          </a:prstGeom>
          <a:noFill/>
        </p:spPr>
        <p:txBody>
          <a:bodyPr wrap="square" rtlCol="0">
            <a:spAutoFit/>
          </a:bodyPr>
          <a:lstStyle/>
          <a:p>
            <a:r>
              <a:rPr lang="it-IT" sz="1400" dirty="0" smtClean="0">
                <a:latin typeface="Calibri" panose="020F0502020204030204" pitchFamily="34" charset="0"/>
                <a:cs typeface="Calibri" panose="020F0502020204030204" pitchFamily="34" charset="0"/>
              </a:rPr>
              <a:t>Sulla via già percorsa da </a:t>
            </a:r>
            <a:r>
              <a:rPr lang="it-IT" sz="1400" dirty="0" err="1" smtClean="0">
                <a:latin typeface="Calibri" panose="020F0502020204030204" pitchFamily="34" charset="0"/>
                <a:cs typeface="Calibri" panose="020F0502020204030204" pitchFamily="34" charset="0"/>
              </a:rPr>
              <a:t>Cornell</a:t>
            </a:r>
            <a:r>
              <a:rPr lang="it-IT" sz="1400" dirty="0" smtClean="0">
                <a:latin typeface="Calibri" panose="020F0502020204030204" pitchFamily="34" charset="0"/>
                <a:cs typeface="Calibri" panose="020F0502020204030204" pitchFamily="34" charset="0"/>
              </a:rPr>
              <a:t> si muovono </a:t>
            </a:r>
            <a:r>
              <a:rPr lang="it-IT" sz="1400" b="1" dirty="0" smtClean="0">
                <a:latin typeface="Calibri" panose="020F0502020204030204" pitchFamily="34" charset="0"/>
                <a:cs typeface="Calibri" panose="020F0502020204030204" pitchFamily="34" charset="0"/>
              </a:rPr>
              <a:t>Louise </a:t>
            </a:r>
            <a:r>
              <a:rPr lang="it-IT" sz="1400" b="1" dirty="0" err="1" smtClean="0">
                <a:latin typeface="Calibri" panose="020F0502020204030204" pitchFamily="34" charset="0"/>
                <a:cs typeface="Calibri" panose="020F0502020204030204" pitchFamily="34" charset="0"/>
              </a:rPr>
              <a:t>Bourgeois</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con i suoi totem surreali e </a:t>
            </a:r>
            <a:r>
              <a:rPr lang="it-IT" sz="1400" b="1" dirty="0" smtClean="0">
                <a:latin typeface="Calibri" panose="020F0502020204030204" pitchFamily="34" charset="0"/>
                <a:cs typeface="Calibri" panose="020F0502020204030204" pitchFamily="34" charset="0"/>
              </a:rPr>
              <a:t>Louise </a:t>
            </a:r>
            <a:r>
              <a:rPr lang="it-IT" sz="1400" b="1" dirty="0" err="1" smtClean="0">
                <a:latin typeface="Calibri" panose="020F0502020204030204" pitchFamily="34" charset="0"/>
                <a:cs typeface="Calibri" panose="020F0502020204030204" pitchFamily="34" charset="0"/>
              </a:rPr>
              <a:t>Nevelson</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che dipinge e accosta, in scala più ampia, frammenti di legno di diversa origine e dimensione. </a:t>
            </a:r>
          </a:p>
          <a:p>
            <a:r>
              <a:rPr lang="it-IT" sz="1400" dirty="0" smtClean="0">
                <a:latin typeface="Calibri" panose="020F0502020204030204" pitchFamily="34" charset="0"/>
                <a:cs typeface="Calibri" panose="020F0502020204030204" pitchFamily="34" charset="0"/>
              </a:rPr>
              <a:t>Ricomposte e trasformate in altari privati queste raccolte di memorie restituiscono significato al caos del passato</a:t>
            </a:r>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656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830997"/>
          </a:xfrm>
          <a:prstGeom prst="rect">
            <a:avLst/>
          </a:prstGeom>
          <a:noFill/>
        </p:spPr>
        <p:txBody>
          <a:bodyPr wrap="square" rtlCol="0">
            <a:spAutoFit/>
          </a:bodyPr>
          <a:lstStyle/>
          <a:p>
            <a:pPr algn="ctr" eaLnBrk="0" fontAlgn="base" hangingPunct="0">
              <a:spcBef>
                <a:spcPct val="0"/>
              </a:spcBef>
              <a:spcAft>
                <a:spcPct val="0"/>
              </a:spcAft>
            </a:pPr>
            <a:endParaRPr lang="it-IT" sz="2400" dirty="0" smtClean="0">
              <a:solidFill>
                <a:srgbClr val="000000"/>
              </a:solidFill>
              <a:latin typeface="Arial" charset="0"/>
            </a:endParaRPr>
          </a:p>
          <a:p>
            <a:pPr algn="ctr" eaLnBrk="0" fontAlgn="base" hangingPunct="0">
              <a:spcBef>
                <a:spcPct val="0"/>
              </a:spcBef>
              <a:spcAft>
                <a:spcPct val="0"/>
              </a:spcAft>
            </a:pPr>
            <a:r>
              <a:rPr lang="it-IT" sz="2400" dirty="0" smtClean="0">
                <a:solidFill>
                  <a:srgbClr val="000000"/>
                </a:solidFill>
                <a:latin typeface="Arial" charset="0"/>
              </a:rPr>
              <a:t>RITORNO ALL’AVANGUARDIA: </a:t>
            </a:r>
            <a:r>
              <a:rPr lang="it-IT" sz="2400" dirty="0" err="1" smtClean="0">
                <a:solidFill>
                  <a:srgbClr val="000000"/>
                </a:solidFill>
                <a:latin typeface="Arial" charset="0"/>
              </a:rPr>
              <a:t>Bourgeois</a:t>
            </a:r>
            <a:r>
              <a:rPr lang="it-IT" sz="2400" dirty="0" smtClean="0">
                <a:solidFill>
                  <a:srgbClr val="000000"/>
                </a:solidFill>
                <a:latin typeface="Arial" charset="0"/>
              </a:rPr>
              <a:t> e </a:t>
            </a:r>
            <a:r>
              <a:rPr lang="it-IT" sz="2400" dirty="0" err="1">
                <a:solidFill>
                  <a:srgbClr val="000000"/>
                </a:solidFill>
                <a:latin typeface="Arial" charset="0"/>
              </a:rPr>
              <a:t>N</a:t>
            </a:r>
            <a:r>
              <a:rPr lang="it-IT" sz="2400" dirty="0" err="1" smtClean="0">
                <a:solidFill>
                  <a:srgbClr val="000000"/>
                </a:solidFill>
                <a:latin typeface="Arial" charset="0"/>
              </a:rPr>
              <a:t>evelson</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10" name="Rettangolo 9"/>
          <p:cNvSpPr/>
          <p:nvPr/>
        </p:nvSpPr>
        <p:spPr>
          <a:xfrm>
            <a:off x="4855335" y="1565438"/>
            <a:ext cx="6131759"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32983"/>
            <a:ext cx="3185972" cy="4247963"/>
          </a:xfrm>
          <a:prstGeom prst="rect">
            <a:avLst/>
          </a:prstGeom>
        </p:spPr>
      </p:pic>
      <p:sp>
        <p:nvSpPr>
          <p:cNvPr id="3" name="CasellaDiTesto 2"/>
          <p:cNvSpPr txBox="1"/>
          <p:nvPr/>
        </p:nvSpPr>
        <p:spPr>
          <a:xfrm>
            <a:off x="7662930" y="3003165"/>
            <a:ext cx="2933633" cy="276999"/>
          </a:xfrm>
          <a:prstGeom prst="rect">
            <a:avLst/>
          </a:prstGeom>
          <a:noFill/>
        </p:spPr>
        <p:txBody>
          <a:bodyPr wrap="square" rtlCol="0">
            <a:spAutoFit/>
          </a:bodyPr>
          <a:lstStyle/>
          <a:p>
            <a:pPr algn="r"/>
            <a:r>
              <a:rPr lang="it-IT" sz="1200" dirty="0" smtClean="0">
                <a:latin typeface="Calibri" panose="020F0502020204030204" pitchFamily="34" charset="0"/>
                <a:cs typeface="Calibri" panose="020F0502020204030204" pitchFamily="34" charset="0"/>
              </a:rPr>
              <a:t>…</a:t>
            </a:r>
            <a:endParaRPr lang="it-IT" sz="1200" dirty="0">
              <a:latin typeface="Calibri" panose="020F0502020204030204" pitchFamily="34" charset="0"/>
              <a:cs typeface="Calibri" panose="020F0502020204030204" pitchFamily="34" charset="0"/>
            </a:endParaRPr>
          </a:p>
        </p:txBody>
      </p:sp>
      <p:sp>
        <p:nvSpPr>
          <p:cNvPr id="11" name="CasellaDiTesto 10"/>
          <p:cNvSpPr txBox="1"/>
          <p:nvPr/>
        </p:nvSpPr>
        <p:spPr>
          <a:xfrm>
            <a:off x="1433849" y="3003165"/>
            <a:ext cx="1728768" cy="276999"/>
          </a:xfrm>
          <a:prstGeom prst="rect">
            <a:avLst/>
          </a:prstGeom>
          <a:noFill/>
        </p:spPr>
        <p:txBody>
          <a:bodyPr wrap="square" rtlCol="0">
            <a:spAutoFit/>
          </a:bodyPr>
          <a:lstStyle/>
          <a:p>
            <a:endParaRPr lang="it-IT" sz="1200" dirty="0">
              <a:latin typeface="Calibri" panose="020F0502020204030204" pitchFamily="34" charset="0"/>
              <a:cs typeface="Calibri" panose="020F0502020204030204" pitchFamily="34" charset="0"/>
            </a:endParaRP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045" y="2966243"/>
            <a:ext cx="3796518" cy="3014703"/>
          </a:xfrm>
          <a:prstGeom prst="rect">
            <a:avLst/>
          </a:prstGeom>
        </p:spPr>
      </p:pic>
      <p:sp>
        <p:nvSpPr>
          <p:cNvPr id="2" name="CasellaDiTesto 1"/>
          <p:cNvSpPr txBox="1"/>
          <p:nvPr/>
        </p:nvSpPr>
        <p:spPr>
          <a:xfrm>
            <a:off x="4855335" y="1732983"/>
            <a:ext cx="5812665" cy="1169551"/>
          </a:xfrm>
          <a:prstGeom prst="rect">
            <a:avLst/>
          </a:prstGeom>
          <a:noFill/>
        </p:spPr>
        <p:txBody>
          <a:bodyPr wrap="square" rtlCol="0">
            <a:spAutoFit/>
          </a:bodyPr>
          <a:lstStyle/>
          <a:p>
            <a:r>
              <a:rPr lang="it-IT" sz="1400" dirty="0" smtClean="0">
                <a:latin typeface="Calibri" panose="020F0502020204030204" pitchFamily="34" charset="0"/>
                <a:cs typeface="Calibri" panose="020F0502020204030204" pitchFamily="34" charset="0"/>
              </a:rPr>
              <a:t>Sulla via già percorsa da </a:t>
            </a:r>
            <a:r>
              <a:rPr lang="it-IT" sz="1400" dirty="0" err="1" smtClean="0">
                <a:latin typeface="Calibri" panose="020F0502020204030204" pitchFamily="34" charset="0"/>
                <a:cs typeface="Calibri" panose="020F0502020204030204" pitchFamily="34" charset="0"/>
              </a:rPr>
              <a:t>Cornell</a:t>
            </a:r>
            <a:r>
              <a:rPr lang="it-IT" sz="1400" dirty="0" smtClean="0">
                <a:latin typeface="Calibri" panose="020F0502020204030204" pitchFamily="34" charset="0"/>
                <a:cs typeface="Calibri" panose="020F0502020204030204" pitchFamily="34" charset="0"/>
              </a:rPr>
              <a:t> si muovono </a:t>
            </a:r>
            <a:r>
              <a:rPr lang="it-IT" sz="1400" b="1" dirty="0" smtClean="0">
                <a:latin typeface="Calibri" panose="020F0502020204030204" pitchFamily="34" charset="0"/>
                <a:cs typeface="Calibri" panose="020F0502020204030204" pitchFamily="34" charset="0"/>
              </a:rPr>
              <a:t>Louise </a:t>
            </a:r>
            <a:r>
              <a:rPr lang="it-IT" sz="1400" b="1" dirty="0" err="1" smtClean="0">
                <a:latin typeface="Calibri" panose="020F0502020204030204" pitchFamily="34" charset="0"/>
                <a:cs typeface="Calibri" panose="020F0502020204030204" pitchFamily="34" charset="0"/>
              </a:rPr>
              <a:t>Bourgeois</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con i suoi totem surreali e </a:t>
            </a:r>
            <a:r>
              <a:rPr lang="it-IT" sz="1400" b="1" dirty="0" smtClean="0">
                <a:latin typeface="Calibri" panose="020F0502020204030204" pitchFamily="34" charset="0"/>
                <a:cs typeface="Calibri" panose="020F0502020204030204" pitchFamily="34" charset="0"/>
              </a:rPr>
              <a:t>Louise </a:t>
            </a:r>
            <a:r>
              <a:rPr lang="it-IT" sz="1400" b="1" dirty="0" err="1" smtClean="0">
                <a:latin typeface="Calibri" panose="020F0502020204030204" pitchFamily="34" charset="0"/>
                <a:cs typeface="Calibri" panose="020F0502020204030204" pitchFamily="34" charset="0"/>
              </a:rPr>
              <a:t>Nevelson</a:t>
            </a:r>
            <a:r>
              <a:rPr lang="it-IT" sz="1400" b="1" dirty="0" smtClean="0">
                <a:latin typeface="Calibri" panose="020F0502020204030204" pitchFamily="34" charset="0"/>
                <a:cs typeface="Calibri" panose="020F0502020204030204" pitchFamily="34" charset="0"/>
              </a:rPr>
              <a:t> </a:t>
            </a:r>
            <a:r>
              <a:rPr lang="it-IT" sz="1400" dirty="0" smtClean="0">
                <a:latin typeface="Calibri" panose="020F0502020204030204" pitchFamily="34" charset="0"/>
                <a:cs typeface="Calibri" panose="020F0502020204030204" pitchFamily="34" charset="0"/>
              </a:rPr>
              <a:t>che dipinge e accosta, in scala più ampia, frammenti di legno di diversa origine e dimensione. </a:t>
            </a:r>
          </a:p>
          <a:p>
            <a:r>
              <a:rPr lang="it-IT" sz="1400" dirty="0" smtClean="0">
                <a:latin typeface="Calibri" panose="020F0502020204030204" pitchFamily="34" charset="0"/>
                <a:cs typeface="Calibri" panose="020F0502020204030204" pitchFamily="34" charset="0"/>
              </a:rPr>
              <a:t>Ricomposte e trasformate in altari privati queste raccolte di memorie restituiscono significato al caos del passato</a:t>
            </a:r>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133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50007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FFFFFF">
                    <a:lumMod val="50000"/>
                  </a:srgbClr>
                </a:solidFill>
                <a:latin typeface="Calibri" charset="0"/>
              </a:rPr>
              <a:t>    Arte Americana 1930-50</a:t>
            </a:r>
            <a:r>
              <a:rPr lang="it-IT" sz="1400" b="1" dirty="0">
                <a:solidFill>
                  <a:srgbClr val="FFFFFF">
                    <a:lumMod val="50000"/>
                  </a:srgbClr>
                </a:solidFill>
                <a:latin typeface="Calibri" charset="0"/>
              </a:rPr>
              <a:t>				                      		                                       </a:t>
            </a:r>
            <a:r>
              <a:rPr lang="it-IT" sz="1400" b="1" dirty="0" smtClean="0">
                <a:solidFill>
                  <a:srgbClr val="FFFFFF">
                    <a:lumMod val="50000"/>
                  </a:srgbClr>
                </a:solidFill>
                <a:latin typeface="Calibri" charset="0"/>
              </a:rPr>
              <a:t> </a:t>
            </a:r>
            <a:endParaRPr lang="it-IT" sz="1400" b="1" dirty="0">
              <a:solidFill>
                <a:srgbClr val="FFFFFF">
                  <a:lumMod val="50000"/>
                </a:srgbClr>
              </a:solidFill>
              <a:latin typeface="Calibri" charset="0"/>
            </a:endParaRPr>
          </a:p>
        </p:txBody>
      </p:sp>
      <p:sp>
        <p:nvSpPr>
          <p:cNvPr id="4" name="CasellaDiTesto 3"/>
          <p:cNvSpPr txBox="1"/>
          <p:nvPr/>
        </p:nvSpPr>
        <p:spPr>
          <a:xfrm>
            <a:off x="1847528" y="453556"/>
            <a:ext cx="7632848" cy="707886"/>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err="1" smtClean="0">
                <a:solidFill>
                  <a:srgbClr val="000000"/>
                </a:solidFill>
                <a:latin typeface="Calibri Light" panose="020F0302020204030204" pitchFamily="34" charset="0"/>
                <a:cs typeface="Calibri Light" panose="020F0302020204030204" pitchFamily="34" charset="0"/>
              </a:rPr>
              <a:t>Armory</a:t>
            </a:r>
            <a:r>
              <a:rPr lang="it-IT" sz="2400" b="1" dirty="0" smtClean="0">
                <a:solidFill>
                  <a:srgbClr val="000000"/>
                </a:solidFill>
                <a:latin typeface="Calibri Light" panose="020F0302020204030204" pitchFamily="34" charset="0"/>
                <a:cs typeface="Calibri Light" panose="020F0302020204030204" pitchFamily="34" charset="0"/>
              </a:rPr>
              <a:t> Show -1913</a:t>
            </a:r>
            <a:r>
              <a:rPr lang="it-IT" sz="4000" b="1" dirty="0" smtClean="0">
                <a:solidFill>
                  <a:srgbClr val="000000"/>
                </a:solidFill>
                <a:latin typeface="Calibri Light" panose="020F0302020204030204" pitchFamily="34" charset="0"/>
                <a:cs typeface="Calibri Light" panose="020F0302020204030204" pitchFamily="34" charset="0"/>
              </a:rPr>
              <a:t> </a:t>
            </a:r>
            <a:endParaRPr lang="it-IT" sz="4000" b="1" dirty="0">
              <a:solidFill>
                <a:srgbClr val="000000"/>
              </a:solidFill>
              <a:latin typeface="Calibri Light" panose="020F0302020204030204" pitchFamily="34" charset="0"/>
              <a:cs typeface="Calibri Light" panose="020F0302020204030204" pitchFamily="34" charset="0"/>
            </a:endParaRPr>
          </a:p>
        </p:txBody>
      </p:sp>
      <p:sp>
        <p:nvSpPr>
          <p:cNvPr id="13" name="CasellaDiTesto 12"/>
          <p:cNvSpPr txBox="1"/>
          <p:nvPr/>
        </p:nvSpPr>
        <p:spPr>
          <a:xfrm>
            <a:off x="4662152" y="4794429"/>
            <a:ext cx="5589431" cy="1384995"/>
          </a:xfrm>
          <a:prstGeom prst="rect">
            <a:avLst/>
          </a:prstGeom>
          <a:noFill/>
        </p:spPr>
        <p:txBody>
          <a:bodyPr wrap="square" rtlCol="0">
            <a:spAutoFit/>
          </a:bodyPr>
          <a:lstStyle/>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it-IT" sz="1200" dirty="0" smtClean="0">
                <a:solidFill>
                  <a:srgbClr val="000000"/>
                </a:solidFill>
                <a:latin typeface="Calibri Light" panose="020F0302020204030204" pitchFamily="34" charset="0"/>
                <a:cs typeface="Calibri Light" panose="020F0302020204030204" pitchFamily="34" charset="0"/>
              </a:rPr>
              <a:t>C'erano </a:t>
            </a:r>
            <a:r>
              <a:rPr lang="it-IT" sz="1200" dirty="0">
                <a:solidFill>
                  <a:srgbClr val="000000"/>
                </a:solidFill>
                <a:latin typeface="Calibri Light" panose="020F0302020204030204" pitchFamily="34" charset="0"/>
                <a:cs typeface="Calibri Light" panose="020F0302020204030204" pitchFamily="34" charset="0"/>
              </a:rPr>
              <a:t>Duchamp e Matisse, Picasso, </a:t>
            </a:r>
            <a:r>
              <a:rPr lang="it-IT" sz="1200" dirty="0" err="1">
                <a:solidFill>
                  <a:srgbClr val="000000"/>
                </a:solidFill>
                <a:latin typeface="Calibri Light" panose="020F0302020204030204" pitchFamily="34" charset="0"/>
                <a:cs typeface="Calibri Light" panose="020F0302020204030204" pitchFamily="34" charset="0"/>
              </a:rPr>
              <a:t>Brancusi</a:t>
            </a:r>
            <a:r>
              <a:rPr lang="it-IT" sz="1200" dirty="0">
                <a:solidFill>
                  <a:srgbClr val="000000"/>
                </a:solidFill>
                <a:latin typeface="Calibri Light" panose="020F0302020204030204" pitchFamily="34" charset="0"/>
                <a:cs typeface="Calibri Light" panose="020F0302020204030204" pitchFamily="34" charset="0"/>
              </a:rPr>
              <a:t>, </a:t>
            </a:r>
            <a:r>
              <a:rPr lang="it-IT" sz="1200" dirty="0" err="1">
                <a:solidFill>
                  <a:srgbClr val="000000"/>
                </a:solidFill>
                <a:latin typeface="Calibri Light" panose="020F0302020204030204" pitchFamily="34" charset="0"/>
                <a:cs typeface="Calibri Light" panose="020F0302020204030204" pitchFamily="34" charset="0"/>
              </a:rPr>
              <a:t>Cezanne,Munch</a:t>
            </a:r>
            <a:r>
              <a:rPr lang="it-IT" sz="1200" dirty="0">
                <a:solidFill>
                  <a:srgbClr val="000000"/>
                </a:solidFill>
                <a:latin typeface="Calibri Light" panose="020F0302020204030204" pitchFamily="34" charset="0"/>
                <a:cs typeface="Calibri Light" panose="020F0302020204030204" pitchFamily="34" charset="0"/>
              </a:rPr>
              <a:t>, </a:t>
            </a:r>
            <a:r>
              <a:rPr lang="it-IT" sz="1200" dirty="0" err="1">
                <a:solidFill>
                  <a:srgbClr val="000000"/>
                </a:solidFill>
                <a:latin typeface="Calibri Light" panose="020F0302020204030204" pitchFamily="34" charset="0"/>
                <a:cs typeface="Calibri Light" panose="020F0302020204030204" pitchFamily="34" charset="0"/>
              </a:rPr>
              <a:t>Archipenko</a:t>
            </a:r>
            <a:r>
              <a:rPr lang="it-IT" sz="1200" dirty="0">
                <a:solidFill>
                  <a:srgbClr val="000000"/>
                </a:solidFill>
                <a:latin typeface="Calibri Light" panose="020F0302020204030204" pitchFamily="34" charset="0"/>
                <a:cs typeface="Calibri Light" panose="020F0302020204030204" pitchFamily="34" charset="0"/>
              </a:rPr>
              <a:t> e Kandinskij; ma anche Degas, </a:t>
            </a:r>
            <a:r>
              <a:rPr lang="it-IT" sz="1200" dirty="0" err="1">
                <a:solidFill>
                  <a:srgbClr val="000000"/>
                </a:solidFill>
                <a:latin typeface="Calibri Light" panose="020F0302020204030204" pitchFamily="34" charset="0"/>
                <a:cs typeface="Calibri Light" panose="020F0302020204030204" pitchFamily="34" charset="0"/>
              </a:rPr>
              <a:t>Delacroix</a:t>
            </a:r>
            <a:r>
              <a:rPr lang="it-IT" sz="1200" dirty="0">
                <a:solidFill>
                  <a:srgbClr val="000000"/>
                </a:solidFill>
                <a:latin typeface="Calibri Light" panose="020F0302020204030204" pitchFamily="34" charset="0"/>
                <a:cs typeface="Calibri Light" panose="020F0302020204030204" pitchFamily="34" charset="0"/>
              </a:rPr>
              <a:t>, Gauguin e Van Gogh, Toulouse-Lautrec, Manet, Renoir, </a:t>
            </a:r>
            <a:r>
              <a:rPr lang="it-IT" sz="1200" dirty="0" err="1">
                <a:solidFill>
                  <a:srgbClr val="000000"/>
                </a:solidFill>
                <a:latin typeface="Calibri Light" panose="020F0302020204030204" pitchFamily="34" charset="0"/>
                <a:cs typeface="Calibri Light" panose="020F0302020204030204" pitchFamily="34" charset="0"/>
              </a:rPr>
              <a:t>Rodin</a:t>
            </a:r>
            <a:r>
              <a:rPr lang="it-IT" sz="1200" dirty="0">
                <a:solidFill>
                  <a:srgbClr val="000000"/>
                </a:solidFill>
                <a:latin typeface="Calibri Light" panose="020F0302020204030204" pitchFamily="34" charset="0"/>
                <a:cs typeface="Calibri Light" panose="020F0302020204030204" pitchFamily="34" charset="0"/>
              </a:rPr>
              <a:t> e </a:t>
            </a:r>
            <a:r>
              <a:rPr lang="it-IT" sz="1200" dirty="0" err="1">
                <a:solidFill>
                  <a:srgbClr val="000000"/>
                </a:solidFill>
                <a:latin typeface="Calibri Light" panose="020F0302020204030204" pitchFamily="34" charset="0"/>
                <a:cs typeface="Calibri Light" panose="020F0302020204030204" pitchFamily="34" charset="0"/>
              </a:rPr>
              <a:t>Seurat</a:t>
            </a:r>
            <a:r>
              <a:rPr lang="it-IT" sz="1200" dirty="0">
                <a:solidFill>
                  <a:srgbClr val="000000"/>
                </a:solidFill>
                <a:latin typeface="Calibri Light" panose="020F0302020204030204" pitchFamily="34" charset="0"/>
                <a:cs typeface="Calibri Light" panose="020F0302020204030204" pitchFamily="34" charset="0"/>
              </a:rPr>
              <a:t>. Esponevano anche artisti americani come Hopper, Whistler, </a:t>
            </a:r>
            <a:r>
              <a:rPr lang="it-IT" sz="1200" dirty="0" err="1">
                <a:solidFill>
                  <a:srgbClr val="000000"/>
                </a:solidFill>
                <a:latin typeface="Calibri Light" panose="020F0302020204030204" pitchFamily="34" charset="0"/>
                <a:cs typeface="Calibri Light" panose="020F0302020204030204" pitchFamily="34" charset="0"/>
              </a:rPr>
              <a:t>Sheeler</a:t>
            </a:r>
            <a:r>
              <a:rPr lang="it-IT" sz="1200" dirty="0" smtClean="0">
                <a:solidFill>
                  <a:srgbClr val="000000"/>
                </a:solidFill>
                <a:latin typeface="Calibri Light" panose="020F0302020204030204" pitchFamily="34" charset="0"/>
                <a:cs typeface="Calibri Light" panose="020F0302020204030204" pitchFamily="34" charset="0"/>
              </a:rPr>
              <a:t>.</a:t>
            </a:r>
          </a:p>
          <a:p>
            <a:pPr eaLnBrk="0" fontAlgn="base" hangingPunct="0">
              <a:spcBef>
                <a:spcPct val="0"/>
              </a:spcBef>
              <a:spcAft>
                <a:spcPct val="0"/>
              </a:spcAft>
            </a:pPr>
            <a:endParaRPr lang="it-IT" sz="1200" dirty="0" smtClean="0">
              <a:solidFill>
                <a:srgbClr val="000000"/>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it-IT" sz="1200" dirty="0" smtClean="0">
                <a:solidFill>
                  <a:srgbClr val="000000"/>
                </a:solidFill>
                <a:latin typeface="Calibri Light" panose="020F0302020204030204" pitchFamily="34" charset="0"/>
                <a:cs typeface="Calibri Light" panose="020F0302020204030204" pitchFamily="34" charset="0"/>
              </a:rPr>
              <a:t>Duchamp, </a:t>
            </a:r>
            <a:r>
              <a:rPr lang="it-IT" sz="1200" i="1" dirty="0" smtClean="0">
                <a:solidFill>
                  <a:srgbClr val="000000"/>
                </a:solidFill>
                <a:latin typeface="Calibri Light" panose="020F0302020204030204" pitchFamily="34" charset="0"/>
                <a:cs typeface="Calibri Light" panose="020F0302020204030204" pitchFamily="34" charset="0"/>
              </a:rPr>
              <a:t>«Nudo che scende una scala»</a:t>
            </a:r>
            <a:endParaRPr lang="it-IT" sz="1200" i="1" dirty="0">
              <a:solidFill>
                <a:srgbClr val="000000"/>
              </a:solidFill>
              <a:latin typeface="Calibri Light" panose="020F0302020204030204" pitchFamily="34" charset="0"/>
              <a:cs typeface="Calibri Light" panose="020F030202020403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93170"/>
            <a:ext cx="2879018" cy="4719835"/>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064" y="1493170"/>
            <a:ext cx="3155726" cy="2306107"/>
          </a:xfrm>
          <a:prstGeom prst="rect">
            <a:avLst/>
          </a:prstGeom>
        </p:spPr>
      </p:pic>
      <p:pic>
        <p:nvPicPr>
          <p:cNvPr id="3074" name="Picture 2" descr="C:\Users\marco\Documents\Liceo\HTML-Disegno e storia dell'arte\ArmoryShow_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0" y="1488215"/>
            <a:ext cx="2095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4560064" y="4056845"/>
            <a:ext cx="3155726" cy="276999"/>
          </a:xfrm>
          <a:prstGeom prst="rect">
            <a:avLst/>
          </a:prstGeom>
          <a:noFill/>
        </p:spPr>
        <p:txBody>
          <a:bodyPr wrap="square" rtlCol="0">
            <a:spAutoFit/>
          </a:bodyPr>
          <a:lstStyle/>
          <a:p>
            <a:r>
              <a:rPr lang="it-IT" sz="1200" dirty="0" smtClean="0">
                <a:latin typeface="Calibri" panose="020F0502020204030204" pitchFamily="34" charset="0"/>
                <a:cs typeface="Calibri" panose="020F0502020204030204" pitchFamily="34" charset="0"/>
              </a:rPr>
              <a:t>Kandinskij – Paesaggio a </a:t>
            </a:r>
            <a:r>
              <a:rPr lang="it-IT" sz="1200" dirty="0" err="1" smtClean="0">
                <a:latin typeface="Calibri" panose="020F0502020204030204" pitchFamily="34" charset="0"/>
                <a:cs typeface="Calibri" panose="020F0502020204030204" pitchFamily="34" charset="0"/>
              </a:rPr>
              <a:t>Murnau</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516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FFFFFF">
                    <a:lumMod val="50000"/>
                  </a:srgbClr>
                </a:solidFill>
                <a:latin typeface="Calibri" charset="0"/>
              </a:rPr>
              <a:t>    Arte Americana 1930-50</a:t>
            </a:r>
            <a:r>
              <a:rPr lang="it-IT" sz="1400" b="1" dirty="0">
                <a:solidFill>
                  <a:srgbClr val="FFFFFF">
                    <a:lumMod val="50000"/>
                  </a:srgbClr>
                </a:solidFill>
                <a:latin typeface="Calibri" charset="0"/>
              </a:rPr>
              <a:t>				                      		                                       </a:t>
            </a:r>
            <a:r>
              <a:rPr lang="it-IT" sz="1400" b="1" dirty="0" smtClean="0">
                <a:solidFill>
                  <a:srgbClr val="FFFFFF">
                    <a:lumMod val="50000"/>
                  </a:srgbClr>
                </a:solidFill>
                <a:latin typeface="Calibri" charset="0"/>
              </a:rPr>
              <a:t> </a:t>
            </a:r>
            <a:endParaRPr lang="it-IT" sz="1400" b="1" dirty="0">
              <a:solidFill>
                <a:srgbClr val="FFFFFF">
                  <a:lumMod val="50000"/>
                </a:srgbClr>
              </a:solidFill>
              <a:latin typeface="Calibri" charset="0"/>
            </a:endParaRPr>
          </a:p>
        </p:txBody>
      </p:sp>
      <p:sp>
        <p:nvSpPr>
          <p:cNvPr id="4" name="CasellaDiTesto 3"/>
          <p:cNvSpPr txBox="1"/>
          <p:nvPr/>
        </p:nvSpPr>
        <p:spPr>
          <a:xfrm>
            <a:off x="1847528" y="453556"/>
            <a:ext cx="7632848" cy="707886"/>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Crollo di </a:t>
            </a:r>
            <a:r>
              <a:rPr lang="it-IT" sz="2400" b="1" dirty="0" err="1" smtClean="0">
                <a:solidFill>
                  <a:srgbClr val="000000"/>
                </a:solidFill>
                <a:latin typeface="Calibri Light" panose="020F0302020204030204" pitchFamily="34" charset="0"/>
                <a:cs typeface="Calibri Light" panose="020F0302020204030204" pitchFamily="34" charset="0"/>
              </a:rPr>
              <a:t>Wall</a:t>
            </a:r>
            <a:r>
              <a:rPr lang="it-IT" sz="2400" b="1" dirty="0" smtClean="0">
                <a:solidFill>
                  <a:srgbClr val="000000"/>
                </a:solidFill>
                <a:latin typeface="Calibri Light" panose="020F0302020204030204" pitchFamily="34" charset="0"/>
                <a:cs typeface="Calibri Light" panose="020F0302020204030204" pitchFamily="34" charset="0"/>
              </a:rPr>
              <a:t> Street - 1929</a:t>
            </a:r>
            <a:r>
              <a:rPr lang="it-IT" sz="4000" b="1" dirty="0" smtClean="0">
                <a:solidFill>
                  <a:srgbClr val="000000"/>
                </a:solidFill>
                <a:latin typeface="Calibri Light" panose="020F0302020204030204" pitchFamily="34" charset="0"/>
                <a:cs typeface="Calibri Light" panose="020F0302020204030204" pitchFamily="34" charset="0"/>
              </a:rPr>
              <a:t> </a:t>
            </a:r>
            <a:endParaRPr lang="it-IT" sz="4000" b="1" dirty="0">
              <a:solidFill>
                <a:srgbClr val="000000"/>
              </a:solidFill>
              <a:latin typeface="Calibri Light" panose="020F0302020204030204" pitchFamily="34" charset="0"/>
              <a:cs typeface="Calibri Light" panose="020F0302020204030204" pitchFamily="34" charset="0"/>
            </a:endParaRPr>
          </a:p>
        </p:txBody>
      </p:sp>
      <p:sp>
        <p:nvSpPr>
          <p:cNvPr id="13" name="CasellaDiTesto 12"/>
          <p:cNvSpPr txBox="1"/>
          <p:nvPr/>
        </p:nvSpPr>
        <p:spPr>
          <a:xfrm>
            <a:off x="4662152" y="4794429"/>
            <a:ext cx="5589431" cy="276999"/>
          </a:xfrm>
          <a:prstGeom prst="rect">
            <a:avLst/>
          </a:prstGeom>
          <a:noFill/>
        </p:spPr>
        <p:txBody>
          <a:bodyPr wrap="square" rtlCol="0">
            <a:spAutoFit/>
          </a:bodyPr>
          <a:lstStyle/>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p:txBody>
      </p:sp>
      <p:sp>
        <p:nvSpPr>
          <p:cNvPr id="9" name="CasellaDiTesto 8"/>
          <p:cNvSpPr txBox="1"/>
          <p:nvPr/>
        </p:nvSpPr>
        <p:spPr>
          <a:xfrm>
            <a:off x="1666875" y="1751527"/>
            <a:ext cx="3999829" cy="2677656"/>
          </a:xfrm>
          <a:prstGeom prst="rect">
            <a:avLst/>
          </a:prstGeom>
          <a:noFill/>
        </p:spPr>
        <p:txBody>
          <a:bodyPr wrap="square" rtlCol="0">
            <a:spAutoFit/>
          </a:bodyPr>
          <a:lstStyle/>
          <a:p>
            <a:r>
              <a:rPr lang="it-IT" sz="1400" b="0" i="0" dirty="0" smtClean="0">
                <a:solidFill>
                  <a:srgbClr val="0000FF"/>
                </a:solidFill>
                <a:effectLst/>
                <a:latin typeface="Verdana" panose="020B0604030504040204" pitchFamily="34" charset="0"/>
              </a:rPr>
              <a:t>Per la prima volta e drammaticamente, il crollo di </a:t>
            </a:r>
            <a:r>
              <a:rPr lang="it-IT" sz="1400" b="0" i="0" dirty="0" err="1" smtClean="0">
                <a:solidFill>
                  <a:srgbClr val="0000FF"/>
                </a:solidFill>
                <a:effectLst/>
                <a:latin typeface="Verdana" panose="020B0604030504040204" pitchFamily="34" charset="0"/>
              </a:rPr>
              <a:t>Wall</a:t>
            </a:r>
            <a:r>
              <a:rPr lang="it-IT" sz="1400" b="0" i="0" dirty="0" smtClean="0">
                <a:solidFill>
                  <a:srgbClr val="0000FF"/>
                </a:solidFill>
                <a:effectLst/>
                <a:latin typeface="Verdana" panose="020B0604030504040204" pitchFamily="34" charset="0"/>
              </a:rPr>
              <a:t> Street del '29 manda in frantumi il sogno americano. </a:t>
            </a:r>
          </a:p>
          <a:p>
            <a:endParaRPr lang="it-IT" sz="1400" dirty="0">
              <a:solidFill>
                <a:srgbClr val="0000FF"/>
              </a:solidFill>
              <a:latin typeface="Verdana" panose="020B0604030504040204" pitchFamily="34" charset="0"/>
            </a:endParaRPr>
          </a:p>
          <a:p>
            <a:r>
              <a:rPr lang="it-IT" sz="1400" b="0" i="0" dirty="0" smtClean="0">
                <a:solidFill>
                  <a:srgbClr val="0000FF"/>
                </a:solidFill>
                <a:effectLst/>
                <a:latin typeface="Verdana" panose="020B0604030504040204" pitchFamily="34" charset="0"/>
              </a:rPr>
              <a:t>Gli anni '30 sono il momento delle contraddizioni e dei pentimenti, dei dibattiti, del conflitto nell'arte e nella vita, tra tradizione e modernità.</a:t>
            </a:r>
          </a:p>
          <a:p>
            <a:endParaRPr lang="it-IT" sz="1400" dirty="0">
              <a:solidFill>
                <a:srgbClr val="0000FF"/>
              </a:solidFill>
              <a:latin typeface="Verdana" panose="020B0604030504040204" pitchFamily="34" charset="0"/>
            </a:endParaRPr>
          </a:p>
          <a:p>
            <a:r>
              <a:rPr lang="it-IT" sz="1400" b="0" i="0" dirty="0" smtClean="0">
                <a:solidFill>
                  <a:srgbClr val="0000FF"/>
                </a:solidFill>
                <a:effectLst/>
                <a:latin typeface="Verdana" panose="020B0604030504040204" pitchFamily="34" charset="0"/>
              </a:rPr>
              <a:t>Il momento delle promesse tradite e della ritrovata fiducia, delle grandi polemiche sul ruolo della pittura.</a:t>
            </a:r>
            <a:endParaRPr lang="it-IT" sz="1400" dirty="0"/>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344" y="1749589"/>
            <a:ext cx="4085987" cy="3750570"/>
          </a:xfrm>
          <a:prstGeom prst="rect">
            <a:avLst/>
          </a:prstGeom>
        </p:spPr>
      </p:pic>
    </p:spTree>
    <p:extLst>
      <p:ext uri="{BB962C8B-B14F-4D97-AF65-F5344CB8AC3E}">
        <p14:creationId xmlns:p14="http://schemas.microsoft.com/office/powerpoint/2010/main" val="289564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FFFFFF">
                    <a:lumMod val="50000"/>
                  </a:srgbClr>
                </a:solidFill>
                <a:latin typeface="Calibri" charset="0"/>
              </a:rPr>
              <a:t>    Arte Americana 1930-50</a:t>
            </a:r>
            <a:r>
              <a:rPr lang="it-IT" sz="1400" b="1" dirty="0">
                <a:solidFill>
                  <a:srgbClr val="FFFFFF">
                    <a:lumMod val="50000"/>
                  </a:srgbClr>
                </a:solidFill>
                <a:latin typeface="Calibri" charset="0"/>
              </a:rPr>
              <a:t>				                      		                                       </a:t>
            </a:r>
            <a:r>
              <a:rPr lang="it-IT" sz="1400" b="1" dirty="0" smtClean="0">
                <a:solidFill>
                  <a:srgbClr val="FFFFFF">
                    <a:lumMod val="50000"/>
                  </a:srgbClr>
                </a:solidFill>
                <a:latin typeface="Calibri" charset="0"/>
              </a:rPr>
              <a:t> </a:t>
            </a:r>
            <a:endParaRPr lang="it-IT" sz="1400" b="1" dirty="0">
              <a:solidFill>
                <a:srgbClr val="FFFFFF">
                  <a:lumMod val="50000"/>
                </a:srgbClr>
              </a:solidFill>
              <a:latin typeface="Calibri" charset="0"/>
            </a:endParaRPr>
          </a:p>
        </p:txBody>
      </p:sp>
      <p:sp>
        <p:nvSpPr>
          <p:cNvPr id="4" name="CasellaDiTesto 3"/>
          <p:cNvSpPr txBox="1"/>
          <p:nvPr/>
        </p:nvSpPr>
        <p:spPr>
          <a:xfrm>
            <a:off x="1847528" y="453556"/>
            <a:ext cx="7632848" cy="707886"/>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I REGIONALISTI</a:t>
            </a:r>
            <a:r>
              <a:rPr lang="it-IT" sz="4000" b="1" dirty="0" smtClean="0">
                <a:solidFill>
                  <a:srgbClr val="000000"/>
                </a:solidFill>
                <a:latin typeface="Calibri Light" panose="020F0302020204030204" pitchFamily="34" charset="0"/>
                <a:cs typeface="Calibri Light" panose="020F0302020204030204" pitchFamily="34" charset="0"/>
              </a:rPr>
              <a:t> </a:t>
            </a:r>
            <a:endParaRPr lang="it-IT" sz="4000" b="1" dirty="0">
              <a:solidFill>
                <a:srgbClr val="000000"/>
              </a:solidFill>
              <a:latin typeface="Calibri Light" panose="020F0302020204030204" pitchFamily="34" charset="0"/>
              <a:cs typeface="Calibri Light" panose="020F0302020204030204" pitchFamily="34" charset="0"/>
            </a:endParaRPr>
          </a:p>
        </p:txBody>
      </p:sp>
      <p:sp>
        <p:nvSpPr>
          <p:cNvPr id="13" name="CasellaDiTesto 12"/>
          <p:cNvSpPr txBox="1"/>
          <p:nvPr/>
        </p:nvSpPr>
        <p:spPr>
          <a:xfrm>
            <a:off x="4662152" y="4794429"/>
            <a:ext cx="5589431" cy="276999"/>
          </a:xfrm>
          <a:prstGeom prst="rect">
            <a:avLst/>
          </a:prstGeom>
          <a:noFill/>
        </p:spPr>
        <p:txBody>
          <a:bodyPr wrap="square" rtlCol="0">
            <a:spAutoFit/>
          </a:bodyPr>
          <a:lstStyle/>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p:txBody>
      </p:sp>
      <p:sp>
        <p:nvSpPr>
          <p:cNvPr id="9" name="CasellaDiTesto 8"/>
          <p:cNvSpPr txBox="1"/>
          <p:nvPr/>
        </p:nvSpPr>
        <p:spPr>
          <a:xfrm>
            <a:off x="0" y="1751527"/>
            <a:ext cx="5743978" cy="3970318"/>
          </a:xfrm>
          <a:prstGeom prst="rect">
            <a:avLst/>
          </a:prstGeom>
          <a:noFill/>
        </p:spPr>
        <p:txBody>
          <a:bodyPr wrap="square" rtlCol="0">
            <a:spAutoFit/>
          </a:bodyPr>
          <a:lstStyle/>
          <a:p>
            <a:r>
              <a:rPr lang="it-IT" sz="1400" b="0" i="0" dirty="0" smtClean="0">
                <a:solidFill>
                  <a:srgbClr val="0000FF"/>
                </a:solidFill>
                <a:effectLst/>
                <a:latin typeface="Verdana" panose="020B0604030504040204" pitchFamily="34" charset="0"/>
              </a:rPr>
              <a:t>L'esodo massiccio degli artisti dal vecchio continente (...) per sfuggire alle dittature e all'arte di regime, aveva creato i presupposti per la nascita dell'avanguardia. Aveva innestato sulla tradizione selvaggia dell'arte americana l'embrione dell'avanguardia. </a:t>
            </a:r>
          </a:p>
          <a:p>
            <a:endParaRPr lang="it-IT" sz="1400" dirty="0">
              <a:solidFill>
                <a:srgbClr val="0000FF"/>
              </a:solidFill>
              <a:latin typeface="Verdana" panose="020B0604030504040204" pitchFamily="34" charset="0"/>
            </a:endParaRPr>
          </a:p>
          <a:p>
            <a:r>
              <a:rPr lang="it-IT" sz="1400" b="0" i="0" dirty="0" smtClean="0">
                <a:solidFill>
                  <a:srgbClr val="0000FF"/>
                </a:solidFill>
                <a:effectLst/>
                <a:latin typeface="Verdana" panose="020B0604030504040204" pitchFamily="34" charset="0"/>
              </a:rPr>
              <a:t>Ma la grande depressione e la successiva ricostruzione dell'economia americana favorirono il ripiegamento verso la provincia, la campagna, la tradizione. </a:t>
            </a:r>
          </a:p>
          <a:p>
            <a:endParaRPr lang="it-IT" sz="1400" dirty="0">
              <a:solidFill>
                <a:srgbClr val="0000FF"/>
              </a:solidFill>
              <a:latin typeface="Verdana" panose="020B0604030504040204" pitchFamily="34" charset="0"/>
            </a:endParaRPr>
          </a:p>
          <a:p>
            <a:r>
              <a:rPr lang="it-IT" sz="1400" b="0" i="0" dirty="0" smtClean="0">
                <a:solidFill>
                  <a:srgbClr val="0000FF"/>
                </a:solidFill>
                <a:effectLst/>
                <a:latin typeface="Verdana" panose="020B0604030504040204" pitchFamily="34" charset="0"/>
              </a:rPr>
              <a:t>I </a:t>
            </a:r>
            <a:r>
              <a:rPr lang="it-IT" sz="1400" b="1" i="0" dirty="0" smtClean="0">
                <a:solidFill>
                  <a:srgbClr val="0000FF"/>
                </a:solidFill>
                <a:effectLst/>
                <a:latin typeface="Verdana" panose="020B0604030504040204" pitchFamily="34" charset="0"/>
              </a:rPr>
              <a:t>Regionalisti</a:t>
            </a:r>
            <a:r>
              <a:rPr lang="it-IT" sz="1400" b="0" i="0" dirty="0" smtClean="0">
                <a:solidFill>
                  <a:srgbClr val="0000FF"/>
                </a:solidFill>
                <a:effectLst/>
                <a:latin typeface="Verdana" panose="020B0604030504040204" pitchFamily="34" charset="0"/>
              </a:rPr>
              <a:t> furono gli artisti più amati del decennio </a:t>
            </a:r>
            <a:r>
              <a:rPr lang="it-IT" sz="1400" b="0" i="0" dirty="0" err="1" smtClean="0">
                <a:solidFill>
                  <a:srgbClr val="0000FF"/>
                </a:solidFill>
                <a:effectLst/>
                <a:latin typeface="Verdana" panose="020B0604030504040204" pitchFamily="34" charset="0"/>
              </a:rPr>
              <a:t>perchè</a:t>
            </a:r>
            <a:r>
              <a:rPr lang="it-IT" sz="1400" b="0" i="0" dirty="0" smtClean="0">
                <a:solidFill>
                  <a:srgbClr val="0000FF"/>
                </a:solidFill>
                <a:effectLst/>
                <a:latin typeface="Verdana" panose="020B0604030504040204" pitchFamily="34" charset="0"/>
              </a:rPr>
              <a:t> riflettevano le storie, i sogni e le aspirazioni della gente. La loro mostra manifesto si tenne nel 1933 a Kansas City. (</a:t>
            </a:r>
            <a:r>
              <a:rPr lang="it-IT" sz="1400" b="0" i="0" dirty="0" smtClean="0">
                <a:effectLst/>
                <a:latin typeface="Verdana" panose="020B0604030504040204" pitchFamily="34" charset="0"/>
                <a:hlinkClick r:id="rId3"/>
              </a:rPr>
              <a:t>guarda un video su </a:t>
            </a:r>
            <a:r>
              <a:rPr lang="it-IT" sz="1400" b="0" i="0" dirty="0" err="1" smtClean="0">
                <a:effectLst/>
                <a:latin typeface="Verdana" panose="020B0604030504040204" pitchFamily="34" charset="0"/>
                <a:hlinkClick r:id="rId3"/>
              </a:rPr>
              <a:t>A.Wyeth</a:t>
            </a:r>
            <a:r>
              <a:rPr lang="it-IT" sz="1400" b="0" i="0" dirty="0" smtClean="0">
                <a:solidFill>
                  <a:srgbClr val="0000FF"/>
                </a:solidFill>
                <a:effectLst/>
                <a:latin typeface="Verdana" panose="020B0604030504040204" pitchFamily="34" charset="0"/>
              </a:rPr>
              <a:t>)</a:t>
            </a:r>
          </a:p>
          <a:p>
            <a:endParaRPr lang="it-IT" sz="1400" dirty="0">
              <a:solidFill>
                <a:srgbClr val="0000FF"/>
              </a:solidFill>
              <a:latin typeface="Verdana" panose="020B0604030504040204" pitchFamily="34" charset="0"/>
            </a:endParaRPr>
          </a:p>
          <a:p>
            <a:endParaRPr lang="it-IT" sz="1400" dirty="0" smtClean="0">
              <a:solidFill>
                <a:srgbClr val="0000FF"/>
              </a:solidFill>
              <a:latin typeface="Verdana" panose="020B0604030504040204" pitchFamily="34" charset="0"/>
            </a:endParaRPr>
          </a:p>
          <a:p>
            <a:endParaRPr lang="it-IT" sz="1400" dirty="0" smtClean="0"/>
          </a:p>
          <a:p>
            <a:pPr algn="r"/>
            <a:r>
              <a:rPr lang="it-IT" sz="1400" dirty="0" smtClean="0">
                <a:solidFill>
                  <a:srgbClr val="0000FF"/>
                </a:solidFill>
                <a:latin typeface="Verdana" panose="020B0604030504040204" pitchFamily="34" charset="0"/>
              </a:rPr>
              <a:t>Andrew Wyeth, …</a:t>
            </a:r>
            <a:endParaRPr lang="it-IT" sz="1400" dirty="0">
              <a:solidFill>
                <a:srgbClr val="0000FF"/>
              </a:solidFill>
              <a:latin typeface="Verdana" panose="020B0604030504040204" pitchFamily="34" charset="0"/>
            </a:endParaRPr>
          </a:p>
        </p:txBody>
      </p:sp>
      <p:pic>
        <p:nvPicPr>
          <p:cNvPr id="4098" name="Picture 2" descr="C:\Users\marco\Documents\Liceo\HTML-Disegno e storia dell'arte\Wyeth\wyeth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152" y="1653158"/>
            <a:ext cx="6005848" cy="398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9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FFFFFF">
                    <a:lumMod val="50000"/>
                  </a:srgbClr>
                </a:solidFill>
                <a:latin typeface="Calibri" charset="0"/>
              </a:rPr>
              <a:t>    Arte Americana 1930-50</a:t>
            </a:r>
            <a:r>
              <a:rPr lang="it-IT" sz="1400" b="1" dirty="0">
                <a:solidFill>
                  <a:srgbClr val="FFFFFF">
                    <a:lumMod val="50000"/>
                  </a:srgbClr>
                </a:solidFill>
                <a:latin typeface="Calibri" charset="0"/>
              </a:rPr>
              <a:t>				                      		                                       </a:t>
            </a:r>
            <a:r>
              <a:rPr lang="it-IT" sz="1400" b="1" dirty="0" smtClean="0">
                <a:solidFill>
                  <a:srgbClr val="FFFFFF">
                    <a:lumMod val="50000"/>
                  </a:srgbClr>
                </a:solidFill>
                <a:latin typeface="Calibri" charset="0"/>
              </a:rPr>
              <a:t> </a:t>
            </a:r>
            <a:endParaRPr lang="it-IT" sz="1400" b="1" dirty="0">
              <a:solidFill>
                <a:srgbClr val="FFFFFF">
                  <a:lumMod val="50000"/>
                </a:srgbClr>
              </a:solidFill>
              <a:latin typeface="Calibri" charset="0"/>
            </a:endParaRPr>
          </a:p>
        </p:txBody>
      </p:sp>
      <p:sp>
        <p:nvSpPr>
          <p:cNvPr id="4" name="CasellaDiTesto 3"/>
          <p:cNvSpPr txBox="1"/>
          <p:nvPr/>
        </p:nvSpPr>
        <p:spPr>
          <a:xfrm>
            <a:off x="1847528" y="453556"/>
            <a:ext cx="7632848" cy="707886"/>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Andrew Wyeth</a:t>
            </a:r>
            <a:r>
              <a:rPr lang="it-IT" sz="4000" b="1" dirty="0" smtClean="0">
                <a:solidFill>
                  <a:srgbClr val="000000"/>
                </a:solidFill>
                <a:latin typeface="Calibri Light" panose="020F0302020204030204" pitchFamily="34" charset="0"/>
                <a:cs typeface="Calibri Light" panose="020F0302020204030204" pitchFamily="34" charset="0"/>
              </a:rPr>
              <a:t> </a:t>
            </a:r>
            <a:endParaRPr lang="it-IT" sz="4000" b="1" dirty="0">
              <a:solidFill>
                <a:srgbClr val="000000"/>
              </a:solidFill>
              <a:latin typeface="Calibri Light" panose="020F0302020204030204" pitchFamily="34" charset="0"/>
              <a:cs typeface="Calibri Light" panose="020F0302020204030204" pitchFamily="34" charset="0"/>
            </a:endParaRPr>
          </a:p>
        </p:txBody>
      </p:sp>
      <p:sp>
        <p:nvSpPr>
          <p:cNvPr id="13" name="CasellaDiTesto 12"/>
          <p:cNvSpPr txBox="1"/>
          <p:nvPr/>
        </p:nvSpPr>
        <p:spPr>
          <a:xfrm>
            <a:off x="4662152" y="4794429"/>
            <a:ext cx="5589431" cy="276999"/>
          </a:xfrm>
          <a:prstGeom prst="rect">
            <a:avLst/>
          </a:prstGeom>
          <a:noFill/>
        </p:spPr>
        <p:txBody>
          <a:bodyPr wrap="square" rtlCol="0">
            <a:spAutoFit/>
          </a:bodyPr>
          <a:lstStyle/>
          <a:p>
            <a:pPr eaLnBrk="0" fontAlgn="base" hangingPunct="0">
              <a:spcBef>
                <a:spcPct val="0"/>
              </a:spcBef>
              <a:spcAft>
                <a:spcPct val="0"/>
              </a:spcAft>
            </a:pPr>
            <a:endParaRPr lang="it-IT" sz="1200" dirty="0">
              <a:solidFill>
                <a:srgbClr val="000000"/>
              </a:solidFill>
              <a:latin typeface="Calibri Light" panose="020F0302020204030204" pitchFamily="34" charset="0"/>
              <a:cs typeface="Calibri Light" panose="020F0302020204030204" pitchFamily="34" charset="0"/>
            </a:endParaRPr>
          </a:p>
        </p:txBody>
      </p:sp>
      <p:sp>
        <p:nvSpPr>
          <p:cNvPr id="9" name="CasellaDiTesto 8"/>
          <p:cNvSpPr txBox="1"/>
          <p:nvPr/>
        </p:nvSpPr>
        <p:spPr>
          <a:xfrm>
            <a:off x="0" y="1751527"/>
            <a:ext cx="5743978" cy="307777"/>
          </a:xfrm>
          <a:prstGeom prst="rect">
            <a:avLst/>
          </a:prstGeom>
          <a:noFill/>
        </p:spPr>
        <p:txBody>
          <a:bodyPr wrap="square" rtlCol="0">
            <a:spAutoFit/>
          </a:bodyPr>
          <a:lstStyle/>
          <a:p>
            <a:pPr algn="r"/>
            <a:r>
              <a:rPr lang="it-IT" sz="1400" dirty="0" smtClean="0">
                <a:solidFill>
                  <a:srgbClr val="0000FF"/>
                </a:solidFill>
                <a:latin typeface="Verdana" panose="020B0604030504040204" pitchFamily="34" charset="0"/>
              </a:rPr>
              <a:t>Andrew Wyeth, …</a:t>
            </a:r>
            <a:endParaRPr lang="it-IT" sz="1400" dirty="0">
              <a:solidFill>
                <a:srgbClr val="0000FF"/>
              </a:solidFill>
              <a:latin typeface="Verdana" panose="020B0604030504040204" pitchFamily="34" charset="0"/>
            </a:endParaRPr>
          </a:p>
        </p:txBody>
      </p:sp>
      <p:pic>
        <p:nvPicPr>
          <p:cNvPr id="7170" name="Picture 2" descr="C:\Users\marco\Documents\Liceo\HTML-Disegno e storia dell'arte\Wyeth\Andrew Wyeth The Hu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634" y="1483844"/>
            <a:ext cx="4309366" cy="4238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ndrew Wye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2649389"/>
            <a:ext cx="4414448" cy="307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64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Grant Wood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0" y="1175042"/>
            <a:ext cx="7830355" cy="2031325"/>
          </a:xfrm>
          <a:prstGeom prst="rect">
            <a:avLst/>
          </a:prstGeom>
          <a:noFill/>
        </p:spPr>
        <p:txBody>
          <a:bodyPr wrap="square" rtlCol="0">
            <a:spAutoFit/>
          </a:bodyPr>
          <a:lstStyle/>
          <a:p>
            <a:pPr eaLnBrk="0" fontAlgn="base" hangingPunct="0">
              <a:spcBef>
                <a:spcPct val="0"/>
              </a:spcBef>
              <a:spcAft>
                <a:spcPct val="0"/>
              </a:spcAft>
            </a:pPr>
            <a:r>
              <a:rPr lang="it-IT" sz="1400" b="0" i="0" dirty="0" smtClean="0">
                <a:solidFill>
                  <a:srgbClr val="0000FF"/>
                </a:solidFill>
                <a:effectLst/>
                <a:latin typeface="Verdana" panose="020B0604030504040204" pitchFamily="34" charset="0"/>
              </a:rPr>
              <a:t>Grant Wood dipinge il paesaggio rurale </a:t>
            </a:r>
            <a:r>
              <a:rPr lang="it-IT" sz="1400" b="0" i="1" dirty="0" smtClean="0">
                <a:solidFill>
                  <a:srgbClr val="0000FF"/>
                </a:solidFill>
                <a:effectLst/>
                <a:latin typeface="Verdana" panose="020B0604030504040204" pitchFamily="34" charset="0"/>
              </a:rPr>
              <a:t>(American </a:t>
            </a:r>
            <a:r>
              <a:rPr lang="it-IT" sz="1400" b="0" i="1" dirty="0" err="1" smtClean="0">
                <a:solidFill>
                  <a:srgbClr val="0000FF"/>
                </a:solidFill>
                <a:effectLst/>
                <a:latin typeface="Verdana" panose="020B0604030504040204" pitchFamily="34" charset="0"/>
              </a:rPr>
              <a:t>Gothic</a:t>
            </a:r>
            <a:r>
              <a:rPr lang="it-IT" sz="1400" b="0" i="1" dirty="0" smtClean="0">
                <a:solidFill>
                  <a:srgbClr val="0000FF"/>
                </a:solidFill>
                <a:effectLst/>
                <a:latin typeface="Verdana" panose="020B0604030504040204" pitchFamily="34" charset="0"/>
              </a:rPr>
              <a:t>) e </a:t>
            </a:r>
            <a:r>
              <a:rPr lang="it-IT" sz="1400" b="0" i="0" dirty="0" smtClean="0">
                <a:solidFill>
                  <a:srgbClr val="0000FF"/>
                </a:solidFill>
                <a:effectLst/>
                <a:latin typeface="Verdana" panose="020B0604030504040204" pitchFamily="34" charset="0"/>
              </a:rPr>
              <a:t>la vita che scorre lenta fra morbide colline carnose ma la sua retorica narrativa si applicò spesso ad episodi della guerra d'indipendenza come </a:t>
            </a:r>
            <a:r>
              <a:rPr lang="it-IT" sz="1200" b="0" i="1" dirty="0" smtClean="0">
                <a:solidFill>
                  <a:srgbClr val="0000FF"/>
                </a:solidFill>
                <a:effectLst/>
                <a:latin typeface="Verdana" panose="020B0604030504040204" pitchFamily="34" charset="0"/>
              </a:rPr>
              <a:t>La cavalcata notturna di Paul Revere</a:t>
            </a:r>
            <a:r>
              <a:rPr lang="it-IT" sz="1200" b="0" i="0" dirty="0" smtClean="0">
                <a:solidFill>
                  <a:srgbClr val="0000FF"/>
                </a:solidFill>
                <a:effectLst/>
                <a:latin typeface="Verdana" panose="020B0604030504040204" pitchFamily="34" charset="0"/>
              </a:rPr>
              <a:t>.</a:t>
            </a:r>
          </a:p>
          <a:p>
            <a:pPr eaLnBrk="0" fontAlgn="base" hangingPunct="0">
              <a:spcBef>
                <a:spcPct val="0"/>
              </a:spcBef>
              <a:spcAft>
                <a:spcPct val="0"/>
              </a:spcAft>
            </a:pPr>
            <a:endParaRPr lang="it-IT" sz="1200" dirty="0">
              <a:solidFill>
                <a:srgbClr val="0000FF"/>
              </a:solidFill>
              <a:latin typeface="Verdana" panose="020B0604030504040204" pitchFamily="34" charset="0"/>
            </a:endParaRPr>
          </a:p>
          <a:p>
            <a:pPr eaLnBrk="0" fontAlgn="base" hangingPunct="0">
              <a:spcBef>
                <a:spcPct val="0"/>
              </a:spcBef>
              <a:spcAft>
                <a:spcPct val="0"/>
              </a:spcAft>
            </a:pPr>
            <a:r>
              <a:rPr lang="it-IT" sz="1200" b="0" i="0" dirty="0" smtClean="0">
                <a:solidFill>
                  <a:srgbClr val="0000FF"/>
                </a:solidFill>
                <a:effectLst/>
                <a:latin typeface="Verdana" panose="020B0604030504040204" pitchFamily="34" charset="0"/>
              </a:rPr>
              <a:t> </a:t>
            </a:r>
            <a:r>
              <a:rPr lang="it-IT" sz="1200" b="0" i="1" dirty="0" smtClean="0">
                <a:solidFill>
                  <a:srgbClr val="0000FF"/>
                </a:solidFill>
                <a:effectLst/>
                <a:latin typeface="Verdana" panose="020B0604030504040204" pitchFamily="34" charset="0"/>
              </a:rPr>
              <a:t>(Una storica cavalcata notturna compiuta da Revere servì a rendere vano il tentativo degli inglesi di assaltare i depositi di armi e munizioni dei coloni insorti: il 18 aprile 1775, assieme ad un altro patriota, William </a:t>
            </a:r>
            <a:r>
              <a:rPr lang="it-IT" sz="1200" b="0" i="1" dirty="0" err="1" smtClean="0">
                <a:solidFill>
                  <a:srgbClr val="0000FF"/>
                </a:solidFill>
                <a:effectLst/>
                <a:latin typeface="Verdana" panose="020B0604030504040204" pitchFamily="34" charset="0"/>
              </a:rPr>
              <a:t>Dawes</a:t>
            </a:r>
            <a:r>
              <a:rPr lang="it-IT" sz="1200" b="0" i="1" dirty="0" smtClean="0">
                <a:solidFill>
                  <a:srgbClr val="0000FF"/>
                </a:solidFill>
                <a:effectLst/>
                <a:latin typeface="Verdana" panose="020B0604030504040204" pitchFamily="34" charset="0"/>
              </a:rPr>
              <a:t>, cavalcò fra le prime ore della sera fino alla mezzanotte inoltrata fra </a:t>
            </a:r>
            <a:r>
              <a:rPr lang="it-IT" sz="1200" b="0" i="1" dirty="0" err="1" smtClean="0">
                <a:solidFill>
                  <a:srgbClr val="0000FF"/>
                </a:solidFill>
                <a:effectLst/>
                <a:latin typeface="Verdana" panose="020B0604030504040204" pitchFamily="34" charset="0"/>
              </a:rPr>
              <a:t>Charlestown</a:t>
            </a:r>
            <a:r>
              <a:rPr lang="it-IT" sz="1200" b="0" i="1" dirty="0" smtClean="0">
                <a:solidFill>
                  <a:srgbClr val="0000FF"/>
                </a:solidFill>
                <a:effectLst/>
                <a:latin typeface="Verdana" panose="020B0604030504040204" pitchFamily="34" charset="0"/>
              </a:rPr>
              <a:t> e Lexington per avvertire i capi dei rivoltosi (Samuel Adams, S</a:t>
            </a:r>
          </a:p>
          <a:p>
            <a:pPr eaLnBrk="0" fontAlgn="base" hangingPunct="0">
              <a:spcBef>
                <a:spcPct val="0"/>
              </a:spcBef>
              <a:spcAft>
                <a:spcPct val="0"/>
              </a:spcAft>
            </a:pPr>
            <a:r>
              <a:rPr lang="it-IT" sz="1200" b="0" i="1" dirty="0" err="1" smtClean="0">
                <a:solidFill>
                  <a:srgbClr val="0000FF"/>
                </a:solidFill>
                <a:effectLst/>
                <a:latin typeface="Verdana" panose="020B0604030504040204" pitchFamily="34" charset="0"/>
              </a:rPr>
              <a:t>amuel</a:t>
            </a:r>
            <a:r>
              <a:rPr lang="it-IT" sz="1200" b="0" i="1" dirty="0" smtClean="0">
                <a:solidFill>
                  <a:srgbClr val="0000FF"/>
                </a:solidFill>
                <a:effectLst/>
                <a:latin typeface="Verdana" panose="020B0604030504040204" pitchFamily="34" charset="0"/>
              </a:rPr>
              <a:t> Prescott e John Hancock) dell'imminente arrivo di soldati inglesi appena sbarcati a North Beach.</a:t>
            </a:r>
            <a:endParaRPr lang="it-IT" sz="1200" i="1" dirty="0">
              <a:solidFill>
                <a:srgbClr val="000000"/>
              </a:solidFill>
              <a:latin typeface="Arial" charset="0"/>
            </a:endParaRPr>
          </a:p>
        </p:txBody>
      </p:sp>
      <p:pic>
        <p:nvPicPr>
          <p:cNvPr id="8194" name="Picture 2" descr="Grant Wood, La cavalcata notturna di Paul Rev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6682"/>
            <a:ext cx="4609608" cy="307307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4937" y="1175042"/>
            <a:ext cx="4141908" cy="5034712"/>
          </a:xfrm>
          <a:prstGeom prst="rect">
            <a:avLst/>
          </a:prstGeom>
        </p:spPr>
      </p:pic>
      <p:sp>
        <p:nvSpPr>
          <p:cNvPr id="10" name="Rettangolo 9"/>
          <p:cNvSpPr/>
          <p:nvPr/>
        </p:nvSpPr>
        <p:spPr>
          <a:xfrm>
            <a:off x="4739425" y="2356834"/>
            <a:ext cx="3090930" cy="3785652"/>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American Gothic is a bit ersatz — the artist recruited a Cedar Rapids dentist, B.H. </a:t>
            </a:r>
            <a:r>
              <a:rPr lang="en-US" sz="1200" dirty="0" err="1" smtClean="0">
                <a:latin typeface="Calibri" panose="020F0502020204030204" pitchFamily="34" charset="0"/>
                <a:cs typeface="Calibri" panose="020F0502020204030204" pitchFamily="34" charset="0"/>
              </a:rPr>
              <a:t>McKeeby</a:t>
            </a:r>
            <a:r>
              <a:rPr lang="en-US" sz="1200" dirty="0" smtClean="0">
                <a:latin typeface="Calibri" panose="020F0502020204030204" pitchFamily="34" charset="0"/>
                <a:cs typeface="Calibri" panose="020F0502020204030204" pitchFamily="34" charset="0"/>
              </a:rPr>
              <a:t>, to pose as the farmer, and his sister Nan plays the woman (conceived as the farmer’s spinster daughter, not his wife).</a:t>
            </a:r>
          </a:p>
          <a:p>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But the setting was inspired by a real cottage in Wood’s native Iowa, and by his admiration for the kind of people I fancied should live in that house.</a:t>
            </a:r>
          </a:p>
          <a:p>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“I tried to characterize them honestly, to make them more like themselves than they are in actual life”, he said. “To me they are basically good and solid people.”</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801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Thomas </a:t>
            </a:r>
            <a:r>
              <a:rPr lang="it-IT" sz="2400" b="1" dirty="0" err="1" smtClean="0">
                <a:solidFill>
                  <a:srgbClr val="000000"/>
                </a:solidFill>
                <a:latin typeface="Calibri Light" panose="020F0302020204030204" pitchFamily="34" charset="0"/>
                <a:cs typeface="Calibri Light" panose="020F0302020204030204" pitchFamily="34" charset="0"/>
              </a:rPr>
              <a:t>Hart</a:t>
            </a:r>
            <a:r>
              <a:rPr lang="it-IT" sz="2400" b="1" dirty="0" smtClean="0">
                <a:solidFill>
                  <a:srgbClr val="000000"/>
                </a:solidFill>
                <a:latin typeface="Calibri Light" panose="020F0302020204030204" pitchFamily="34" charset="0"/>
                <a:cs typeface="Calibri Light" panose="020F0302020204030204" pitchFamily="34" charset="0"/>
              </a:rPr>
              <a:t> Benton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523999" y="1175042"/>
            <a:ext cx="9072563" cy="738664"/>
          </a:xfrm>
          <a:prstGeom prst="rect">
            <a:avLst/>
          </a:prstGeom>
          <a:noFill/>
        </p:spPr>
        <p:txBody>
          <a:bodyPr wrap="square" rtlCol="0">
            <a:spAutoFit/>
          </a:bodyPr>
          <a:lstStyle/>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Anche Benton celebrò il lavoro dei campi, gli abiti di gusto arcaico, la vita quotidiana nelle fattorie e nelle città di provincia, ma il ritmo compositivo, il tocco nervoso conferiscono alla sua pittura maggiore dinamismo e l’indubitabile talento illustrativo gli valsero importanti commissioni federali</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154" y="3215273"/>
            <a:ext cx="4977919" cy="2994529"/>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214" y="2823666"/>
            <a:ext cx="4383349" cy="3386136"/>
          </a:xfrm>
          <a:prstGeom prst="rect">
            <a:avLst/>
          </a:prstGeom>
        </p:spPr>
      </p:pic>
      <p:sp>
        <p:nvSpPr>
          <p:cNvPr id="10" name="Rettangolo 9"/>
          <p:cNvSpPr/>
          <p:nvPr/>
        </p:nvSpPr>
        <p:spPr>
          <a:xfrm>
            <a:off x="515154" y="2173528"/>
            <a:ext cx="8216721" cy="830997"/>
          </a:xfrm>
          <a:prstGeom prst="rect">
            <a:avLst/>
          </a:prstGeom>
        </p:spPr>
        <p:txBody>
          <a:bodyPr wrap="square">
            <a:spAutoFit/>
          </a:bodyPr>
          <a:lstStyle/>
          <a:p>
            <a:r>
              <a:rPr lang="en-US" sz="1200" dirty="0" smtClean="0">
                <a:latin typeface="Calibri" panose="020F0502020204030204" pitchFamily="34" charset="0"/>
                <a:cs typeface="Calibri" panose="020F0502020204030204" pitchFamily="34" charset="0"/>
              </a:rPr>
              <a:t>Il </a:t>
            </a:r>
            <a:r>
              <a:rPr lang="en-US" sz="1200" dirty="0" err="1" smtClean="0">
                <a:latin typeface="Calibri" panose="020F0502020204030204" pitchFamily="34" charset="0"/>
                <a:cs typeface="Calibri" panose="020F0502020204030204" pitchFamily="34" charset="0"/>
              </a:rPr>
              <a:t>governo</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federale</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negli</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anni</a:t>
            </a:r>
            <a:r>
              <a:rPr lang="en-US" sz="1200" dirty="0" smtClean="0">
                <a:latin typeface="Calibri" panose="020F0502020204030204" pitchFamily="34" charset="0"/>
                <a:cs typeface="Calibri" panose="020F0502020204030204" pitchFamily="34" charset="0"/>
              </a:rPr>
              <a:t> ‘30 col New deal, </a:t>
            </a:r>
            <a:r>
              <a:rPr lang="en-US" sz="1200" dirty="0" err="1" smtClean="0">
                <a:latin typeface="Calibri" panose="020F0502020204030204" pitchFamily="34" charset="0"/>
                <a:cs typeface="Calibri" panose="020F0502020204030204" pitchFamily="34" charset="0"/>
              </a:rPr>
              <a:t>aveva</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creato</a:t>
            </a:r>
            <a:r>
              <a:rPr lang="en-US" sz="1200" dirty="0" smtClean="0">
                <a:latin typeface="Calibri" panose="020F0502020204030204" pitchFamily="34" charset="0"/>
                <a:cs typeface="Calibri" panose="020F0502020204030204" pitchFamily="34" charset="0"/>
              </a:rPr>
              <a:t> un </a:t>
            </a:r>
            <a:r>
              <a:rPr lang="en-US" sz="1200" dirty="0" err="1" smtClean="0">
                <a:latin typeface="Calibri" panose="020F0502020204030204" pitchFamily="34" charset="0"/>
                <a:cs typeface="Calibri" panose="020F0502020204030204" pitchFamily="34" charset="0"/>
              </a:rPr>
              <a:t>progetto</a:t>
            </a:r>
            <a:r>
              <a:rPr lang="en-US" sz="1200" dirty="0" smtClean="0">
                <a:latin typeface="Calibri" panose="020F0502020204030204" pitchFamily="34" charset="0"/>
                <a:cs typeface="Calibri" panose="020F0502020204030204" pitchFamily="34" charset="0"/>
              </a:rPr>
              <a:t> per </a:t>
            </a:r>
            <a:r>
              <a:rPr lang="en-US" sz="1200" dirty="0" err="1" smtClean="0">
                <a:latin typeface="Calibri" panose="020F0502020204030204" pitchFamily="34" charset="0"/>
                <a:cs typeface="Calibri" panose="020F0502020204030204" pitchFamily="34" charset="0"/>
              </a:rPr>
              <a:t>aiutare</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gli</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artisti</a:t>
            </a:r>
            <a:r>
              <a:rPr lang="en-US" sz="1200" dirty="0" smtClean="0">
                <a:latin typeface="Calibri" panose="020F0502020204030204" pitchFamily="34" charset="0"/>
                <a:cs typeface="Calibri" panose="020F0502020204030204" pitchFamily="34" charset="0"/>
              </a:rPr>
              <a:t>: Il </a:t>
            </a:r>
            <a:r>
              <a:rPr lang="en-US" sz="1200" b="1" i="1" dirty="0" smtClean="0">
                <a:latin typeface="Calibri" panose="020F0502020204030204" pitchFamily="34" charset="0"/>
                <a:cs typeface="Calibri" panose="020F0502020204030204" pitchFamily="34" charset="0"/>
              </a:rPr>
              <a:t>Federal Art project of Work Progress Administration (WPA)</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In </a:t>
            </a:r>
            <a:r>
              <a:rPr lang="en-US" sz="1200" dirty="0" err="1" smtClean="0">
                <a:latin typeface="Calibri" panose="020F0502020204030204" pitchFamily="34" charset="0"/>
                <a:cs typeface="Calibri" panose="020F0502020204030204" pitchFamily="34" charset="0"/>
              </a:rPr>
              <a:t>questo</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progetto</a:t>
            </a:r>
            <a:r>
              <a:rPr lang="en-US" sz="1200" dirty="0" smtClean="0">
                <a:latin typeface="Calibri" panose="020F0502020204030204" pitchFamily="34" charset="0"/>
                <a:cs typeface="Calibri" panose="020F0502020204030204" pitchFamily="34" charset="0"/>
              </a:rPr>
              <a:t> vi </a:t>
            </a:r>
            <a:r>
              <a:rPr lang="en-US" sz="1200" dirty="0" err="1" smtClean="0">
                <a:latin typeface="Calibri" panose="020F0502020204030204" pitchFamily="34" charset="0"/>
                <a:cs typeface="Calibri" panose="020F0502020204030204" pitchFamily="34" charset="0"/>
              </a:rPr>
              <a:t>erano</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molte</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commissioni</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pubbliche</a:t>
            </a:r>
            <a:r>
              <a:rPr lang="en-US" sz="1200" dirty="0" smtClean="0">
                <a:latin typeface="Calibri" panose="020F0502020204030204" pitchFamily="34" charset="0"/>
                <a:cs typeface="Calibri" panose="020F0502020204030204" pitchFamily="34" charset="0"/>
              </a:rPr>
              <a:t> per </a:t>
            </a:r>
            <a:r>
              <a:rPr lang="en-US" sz="1200" dirty="0" err="1" smtClean="0">
                <a:latin typeface="Calibri" panose="020F0502020204030204" pitchFamily="34" charset="0"/>
                <a:cs typeface="Calibri" panose="020F0502020204030204" pitchFamily="34" charset="0"/>
              </a:rPr>
              <a:t>grandi</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murales</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decorazioni</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sculture</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da </a:t>
            </a:r>
            <a:r>
              <a:rPr lang="en-US" sz="1200" dirty="0" err="1" smtClean="0">
                <a:latin typeface="Calibri" panose="020F0502020204030204" pitchFamily="34" charset="0"/>
                <a:cs typeface="Calibri" panose="020F0502020204030204" pitchFamily="34" charset="0"/>
              </a:rPr>
              <a:t>esibire</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nei</a:t>
            </a:r>
            <a:r>
              <a:rPr lang="en-US" sz="1200" dirty="0" smtClean="0">
                <a:latin typeface="Calibri" panose="020F0502020204030204" pitchFamily="34" charset="0"/>
                <a:cs typeface="Calibri" panose="020F0502020204030204" pitchFamily="34" charset="0"/>
              </a:rPr>
              <a:t> palazzi </a:t>
            </a:r>
            <a:r>
              <a:rPr lang="en-US" sz="1200" dirty="0" err="1" smtClean="0">
                <a:latin typeface="Calibri" panose="020F0502020204030204" pitchFamily="34" charset="0"/>
                <a:cs typeface="Calibri" panose="020F0502020204030204" pitchFamily="34" charset="0"/>
              </a:rPr>
              <a:t>pubblici</a:t>
            </a:r>
            <a:r>
              <a:rPr lang="en-US" sz="1200" dirty="0" smtClean="0">
                <a:latin typeface="Calibri" panose="020F0502020204030204" pitchFamily="34" charset="0"/>
                <a:cs typeface="Calibri" panose="020F0502020204030204" pitchFamily="34" charset="0"/>
              </a:rPr>
              <a:t> e </a:t>
            </a:r>
            <a:r>
              <a:rPr lang="en-US" sz="1200" dirty="0" err="1" smtClean="0">
                <a:latin typeface="Calibri" panose="020F0502020204030204" pitchFamily="34" charset="0"/>
                <a:cs typeface="Calibri" panose="020F0502020204030204" pitchFamily="34" charset="0"/>
              </a:rPr>
              <a:t>nelle</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strade</a:t>
            </a:r>
            <a:endParaRPr lang="en-US" sz="1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18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152400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6" name="Rettangolo 5"/>
          <p:cNvSpPr/>
          <p:nvPr/>
        </p:nvSpPr>
        <p:spPr bwMode="auto">
          <a:xfrm>
            <a:off x="1524000" y="6429376"/>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it-IT" sz="2400">
              <a:solidFill>
                <a:srgbClr val="000000"/>
              </a:solidFill>
              <a:latin typeface="Arial" charset="0"/>
            </a:endParaRPr>
          </a:p>
        </p:txBody>
      </p:sp>
      <p:sp>
        <p:nvSpPr>
          <p:cNvPr id="7" name="Rectangle 1"/>
          <p:cNvSpPr>
            <a:spLocks noChangeArrowheads="1"/>
          </p:cNvSpPr>
          <p:nvPr/>
        </p:nvSpPr>
        <p:spPr bwMode="auto">
          <a:xfrm>
            <a:off x="1666875" y="6491289"/>
            <a:ext cx="8929688" cy="306387"/>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a:solidFill>
                  <a:srgbClr val="000000">
                    <a:lumMod val="65000"/>
                    <a:lumOff val="35000"/>
                  </a:srgbClr>
                </a:solidFill>
                <a:latin typeface="Calibri" charset="0"/>
              </a:rPr>
              <a:t>Disegno e storia dell’arte                                                                                                                                                Prof. Marcucci</a:t>
            </a:r>
          </a:p>
        </p:txBody>
      </p:sp>
      <p:sp>
        <p:nvSpPr>
          <p:cNvPr id="12" name="Rectangle 1"/>
          <p:cNvSpPr>
            <a:spLocks noChangeArrowheads="1"/>
          </p:cNvSpPr>
          <p:nvPr/>
        </p:nvSpPr>
        <p:spPr bwMode="auto">
          <a:xfrm>
            <a:off x="1666875" y="-11113"/>
            <a:ext cx="8929688" cy="306323"/>
          </a:xfrm>
          <a:prstGeom prst="rect">
            <a:avLst/>
          </a:prstGeom>
          <a:noFill/>
          <a:ln w="9525" cap="flat">
            <a:noFill/>
            <a:round/>
            <a:headEnd/>
            <a:tailEnd/>
          </a:ln>
          <a:effectLst/>
        </p:spPr>
        <p:txBody>
          <a:bodyPr lIns="90000" tIns="45000" rIns="90000" bIns="45000">
            <a:spAutoFit/>
          </a:bodyPr>
          <a:lstStyle/>
          <a:p>
            <a:pPr eaLnBrk="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rgbClr val="000000"/>
                </a:solidFill>
                <a:latin typeface="Calibri" charset="0"/>
              </a:rPr>
              <a:t>Arte Americana 1930-1950</a:t>
            </a:r>
            <a:r>
              <a:rPr lang="it-IT" sz="1400" b="1" dirty="0" smtClean="0">
                <a:solidFill>
                  <a:srgbClr val="FFFFFF">
                    <a:lumMod val="50000"/>
                  </a:srgbClr>
                </a:solidFill>
                <a:latin typeface="Calibri" charset="0"/>
              </a:rPr>
              <a:t>     </a:t>
            </a:r>
            <a:r>
              <a:rPr lang="it-IT" sz="1400" b="1" dirty="0">
                <a:solidFill>
                  <a:srgbClr val="FFFFFF">
                    <a:lumMod val="50000"/>
                  </a:srgbClr>
                </a:solidFill>
                <a:latin typeface="Calibri" charset="0"/>
              </a:rPr>
              <a:t>				                      		                                       Classe </a:t>
            </a:r>
          </a:p>
        </p:txBody>
      </p:sp>
      <p:sp>
        <p:nvSpPr>
          <p:cNvPr id="4" name="CasellaDiTesto 3"/>
          <p:cNvSpPr txBox="1"/>
          <p:nvPr/>
        </p:nvSpPr>
        <p:spPr>
          <a:xfrm>
            <a:off x="1847528" y="453556"/>
            <a:ext cx="7632848" cy="461665"/>
          </a:xfrm>
          <a:prstGeom prst="rect">
            <a:avLst/>
          </a:prstGeom>
          <a:noFill/>
        </p:spPr>
        <p:txBody>
          <a:bodyPr wrap="square" rtlCol="0">
            <a:spAutoFit/>
          </a:bodyPr>
          <a:lstStyle/>
          <a:p>
            <a:pPr algn="ctr" eaLnBrk="0" fontAlgn="base" hangingPunct="0">
              <a:spcBef>
                <a:spcPct val="0"/>
              </a:spcBef>
              <a:spcAft>
                <a:spcPct val="0"/>
              </a:spcAft>
            </a:pPr>
            <a:r>
              <a:rPr lang="it-IT" sz="2400" dirty="0">
                <a:solidFill>
                  <a:srgbClr val="000000"/>
                </a:solidFill>
                <a:latin typeface="Arial" charset="0"/>
              </a:rPr>
              <a:t> </a:t>
            </a:r>
            <a:r>
              <a:rPr lang="it-IT" sz="2400" b="1" dirty="0" smtClean="0">
                <a:solidFill>
                  <a:srgbClr val="000000"/>
                </a:solidFill>
                <a:latin typeface="Calibri Light" panose="020F0302020204030204" pitchFamily="34" charset="0"/>
                <a:cs typeface="Calibri Light" panose="020F0302020204030204" pitchFamily="34" charset="0"/>
              </a:rPr>
              <a:t>Ben </a:t>
            </a:r>
            <a:r>
              <a:rPr lang="it-IT" sz="2400" b="1" dirty="0" err="1" smtClean="0">
                <a:solidFill>
                  <a:srgbClr val="000000"/>
                </a:solidFill>
                <a:latin typeface="Calibri Light" panose="020F0302020204030204" pitchFamily="34" charset="0"/>
                <a:cs typeface="Calibri Light" panose="020F0302020204030204" pitchFamily="34" charset="0"/>
              </a:rPr>
              <a:t>Shahn</a:t>
            </a:r>
            <a:r>
              <a:rPr lang="it-IT" sz="2400" b="1" dirty="0" smtClean="0">
                <a:solidFill>
                  <a:srgbClr val="000000"/>
                </a:solidFill>
                <a:latin typeface="Calibri Light" panose="020F0302020204030204" pitchFamily="34" charset="0"/>
                <a:cs typeface="Calibri Light" panose="020F0302020204030204" pitchFamily="34" charset="0"/>
              </a:rPr>
              <a:t> </a:t>
            </a:r>
            <a:endParaRPr lang="it-IT" sz="2400" b="1" dirty="0">
              <a:solidFill>
                <a:srgbClr val="000000"/>
              </a:solidFill>
              <a:latin typeface="Calibri Light" panose="020F0302020204030204" pitchFamily="34" charset="0"/>
              <a:cs typeface="Calibri Light" panose="020F0302020204030204" pitchFamily="34" charset="0"/>
            </a:endParaRPr>
          </a:p>
        </p:txBody>
      </p:sp>
      <p:sp>
        <p:nvSpPr>
          <p:cNvPr id="2" name="CasellaDiTesto 1"/>
          <p:cNvSpPr txBox="1"/>
          <p:nvPr/>
        </p:nvSpPr>
        <p:spPr>
          <a:xfrm>
            <a:off x="1" y="1175042"/>
            <a:ext cx="10596562" cy="738664"/>
          </a:xfrm>
          <a:prstGeom prst="rect">
            <a:avLst/>
          </a:prstGeom>
          <a:noFill/>
        </p:spPr>
        <p:txBody>
          <a:bodyPr wrap="square" rtlCol="0">
            <a:spAutoFit/>
          </a:bodyPr>
          <a:lstStyle/>
          <a:p>
            <a:pPr eaLnBrk="0" fontAlgn="base" hangingPunct="0">
              <a:spcBef>
                <a:spcPct val="0"/>
              </a:spcBef>
              <a:spcAft>
                <a:spcPct val="0"/>
              </a:spcAft>
            </a:pPr>
            <a:r>
              <a:rPr lang="it-IT" sz="1400" dirty="0" smtClean="0">
                <a:solidFill>
                  <a:srgbClr val="000000"/>
                </a:solidFill>
                <a:latin typeface="Calibri" panose="020F0502020204030204" pitchFamily="34" charset="0"/>
                <a:cs typeface="Calibri" panose="020F0502020204030204" pitchFamily="34" charset="0"/>
              </a:rPr>
              <a:t>Con un’enfasi a volte da narrazione biblica, il realismo sociale si occupò a invece dell’attualità come nelle opere di </a:t>
            </a:r>
            <a:r>
              <a:rPr lang="it-IT" sz="1400" b="1" dirty="0" smtClean="0">
                <a:solidFill>
                  <a:srgbClr val="000000"/>
                </a:solidFill>
                <a:latin typeface="Calibri" panose="020F0502020204030204" pitchFamily="34" charset="0"/>
                <a:cs typeface="Calibri" panose="020F0502020204030204" pitchFamily="34" charset="0"/>
              </a:rPr>
              <a:t>Ben </a:t>
            </a:r>
            <a:r>
              <a:rPr lang="it-IT" sz="1400" b="1" dirty="0" err="1" smtClean="0">
                <a:solidFill>
                  <a:srgbClr val="000000"/>
                </a:solidFill>
                <a:latin typeface="Calibri" panose="020F0502020204030204" pitchFamily="34" charset="0"/>
                <a:cs typeface="Calibri" panose="020F0502020204030204" pitchFamily="34" charset="0"/>
              </a:rPr>
              <a:t>Shahn</a:t>
            </a:r>
            <a:r>
              <a:rPr lang="it-IT" sz="1400" dirty="0" smtClean="0">
                <a:solidFill>
                  <a:srgbClr val="000000"/>
                </a:solidFill>
                <a:latin typeface="Calibri" panose="020F0502020204030204" pitchFamily="34" charset="0"/>
                <a:cs typeface="Calibri" panose="020F0502020204030204" pitchFamily="34" charset="0"/>
              </a:rPr>
              <a:t>, della crisi economica, del dramma dei disoccupati e dei senza tetto. La città americana fu vista come luogo d’esilio, di povertà e di emarginazione dove anche un giorno di festa può essere mesto come una condanna.</a:t>
            </a:r>
            <a:endParaRPr lang="it-IT" sz="1400" dirty="0">
              <a:solidFill>
                <a:srgbClr val="000000"/>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341" y="2085622"/>
            <a:ext cx="5904639" cy="3974079"/>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896" y="2046255"/>
            <a:ext cx="4951849" cy="4060516"/>
          </a:xfrm>
          <a:prstGeom prst="rect">
            <a:avLst/>
          </a:prstGeom>
        </p:spPr>
      </p:pic>
      <p:sp>
        <p:nvSpPr>
          <p:cNvPr id="10" name="Rettangolo 9"/>
          <p:cNvSpPr/>
          <p:nvPr/>
        </p:nvSpPr>
        <p:spPr>
          <a:xfrm>
            <a:off x="5138669" y="2356834"/>
            <a:ext cx="2691685" cy="646331"/>
          </a:xfrm>
          <a:prstGeom prst="rect">
            <a:avLst/>
          </a:prstGeom>
        </p:spPr>
        <p:txBody>
          <a:bodyPr wrap="square">
            <a:spAutoFit/>
          </a:bodyPr>
          <a:lstStyle/>
          <a:p>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9516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1715</Words>
  <Application>Microsoft Office PowerPoint</Application>
  <PresentationFormat>Widescreen</PresentationFormat>
  <Paragraphs>199</Paragraphs>
  <Slides>23</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Calibri Light</vt:lpstr>
      <vt:lpstr>Times New Roman</vt:lpstr>
      <vt:lpstr>Verdana</vt:lpstr>
      <vt:lpstr>Presentazione vuota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marcucci</dc:creator>
  <cp:lastModifiedBy>marco marcucci</cp:lastModifiedBy>
  <cp:revision>30</cp:revision>
  <dcterms:created xsi:type="dcterms:W3CDTF">2018-03-31T08:38:45Z</dcterms:created>
  <dcterms:modified xsi:type="dcterms:W3CDTF">2018-04-01T16:45:23Z</dcterms:modified>
</cp:coreProperties>
</file>